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ptos Bold"/>
      <p:regular r:id="rId12"/>
    </p:embeddedFont>
    <p:embeddedFont>
      <p:font typeface="Gotham Bold"/>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6861" autoAdjust="0"/>
  </p:normalViewPr>
  <p:slideViewPr>
    <p:cSldViewPr>
      <p:cViewPr varScale="1">
        <p:scale>
          <a:sx n="38" d="100"/>
          <a:sy n="38" d="100"/>
        </p:scale>
        <p:origin x="31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3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AD1CB-5117-45DA-8543-ADF20E196EB0}" type="datetimeFigureOut">
              <a:rPr lang="en-GB" smtClean="0"/>
              <a:t>24/08/2025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78739-9A1C-4B88-83E2-69B2BE40CDE6}" type="slidenum">
              <a:rPr lang="en-GB" smtClean="0"/>
              <a:t>‹#›</a:t>
            </a:fld>
            <a:endParaRPr lang="en-GB"/>
          </a:p>
        </p:txBody>
      </p:sp>
    </p:spTree>
    <p:extLst>
      <p:ext uri="{BB962C8B-B14F-4D97-AF65-F5344CB8AC3E}">
        <p14:creationId xmlns:p14="http://schemas.microsoft.com/office/powerpoint/2010/main" val="3405721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t>
            </a:r>
            <a:br>
              <a:rPr lang="en-US" dirty="0"/>
            </a:br>
            <a:br>
              <a:rPr lang="en-US" dirty="0"/>
            </a:br>
            <a:r>
              <a:rPr lang="en-US" dirty="0"/>
              <a:t>My name is Joy </a:t>
            </a:r>
            <a:r>
              <a:rPr lang="en-US" dirty="0" err="1"/>
              <a:t>Edomwandagbon</a:t>
            </a:r>
            <a:r>
              <a:rPr lang="en-US" dirty="0"/>
              <a:t> and I am a BSN, RN. </a:t>
            </a:r>
            <a:br>
              <a:rPr lang="en-US" dirty="0"/>
            </a:br>
            <a:br>
              <a:rPr lang="en-US" dirty="0"/>
            </a:br>
            <a:r>
              <a:rPr lang="en-US" dirty="0"/>
              <a:t>This session is about how lessons from healthcare can guide young entrepreneurs to think like innovators and leaders</a:t>
            </a:r>
            <a:br>
              <a:rPr lang="en-US" dirty="0"/>
            </a:br>
            <a:br>
              <a:rPr lang="en-US" dirty="0"/>
            </a:br>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1</a:t>
            </a:fld>
            <a:endParaRPr lang="en-GB"/>
          </a:p>
        </p:txBody>
      </p:sp>
    </p:spTree>
    <p:extLst>
      <p:ext uri="{BB962C8B-B14F-4D97-AF65-F5344CB8AC3E}">
        <p14:creationId xmlns:p14="http://schemas.microsoft.com/office/powerpoint/2010/main" val="27534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Healthcare professionals encounter a lot of urgent situations each day, for example, patients in distress, families seeking reassurance and inefficient systems that do not always work as they should.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Initially, these challenges may appear to be purely clinical, however, they represent opportunities for problem-solving, creativity, and ultimately entrepreneurship. </a:t>
            </a:r>
          </a:p>
          <a:p>
            <a:endParaRPr lang="en-GB" dirty="0"/>
          </a:p>
          <a:p>
            <a:r>
              <a:rPr lang="en-GB" sz="1800" dirty="0">
                <a:effectLst/>
                <a:latin typeface="Times New Roman" panose="02020603050405020304" pitchFamily="18" charset="0"/>
                <a:ea typeface="DengXian" panose="02010600030101010101" pitchFamily="2" charset="-122"/>
              </a:rPr>
              <a:t>Innovation in healthcare is not only limited to inventions of new medical devices or breakthrough treatments. </a:t>
            </a:r>
          </a:p>
          <a:p>
            <a:endParaRPr lang="en-GB" sz="1800" dirty="0">
              <a:effectLst/>
              <a:latin typeface="Times New Roman" panose="02020603050405020304" pitchFamily="18" charset="0"/>
              <a:ea typeface="DengXian" panose="02010600030101010101" pitchFamily="2" charset="-122"/>
            </a:endParaRPr>
          </a:p>
          <a:p>
            <a:r>
              <a:rPr lang="en-GB" sz="1800" dirty="0">
                <a:effectLst/>
                <a:latin typeface="Times New Roman" panose="02020603050405020304" pitchFamily="18" charset="0"/>
                <a:ea typeface="DengXian" panose="02010600030101010101" pitchFamily="2" charset="-122"/>
              </a:rPr>
              <a:t>It also involves addressing inefficiencies, reimagining healthcare processes, and creating solutions that improve quality care. </a:t>
            </a:r>
          </a:p>
          <a:p>
            <a:endParaRPr lang="en-GB" sz="1800" dirty="0">
              <a:effectLst/>
              <a:latin typeface="Times New Roman" panose="02020603050405020304" pitchFamily="18" charset="0"/>
              <a:ea typeface="DengXian" panose="02010600030101010101" pitchFamily="2" charset="-122"/>
            </a:endParaRPr>
          </a:p>
          <a:p>
            <a:r>
              <a:rPr lang="en-GB" sz="1800" dirty="0">
                <a:effectLst/>
                <a:latin typeface="Times New Roman" panose="02020603050405020304" pitchFamily="18" charset="0"/>
                <a:ea typeface="DengXian" panose="02010600030101010101" pitchFamily="2" charset="-122"/>
              </a:rPr>
              <a:t>Nurses are uniquely positioned to identify these opportunities to solve the inefficiencies because they work directly with patients and understand where there are gaps.</a:t>
            </a:r>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2</a:t>
            </a:fld>
            <a:endParaRPr lang="en-GB"/>
          </a:p>
        </p:txBody>
      </p:sp>
    </p:spTree>
    <p:extLst>
      <p:ext uri="{BB962C8B-B14F-4D97-AF65-F5344CB8AC3E}">
        <p14:creationId xmlns:p14="http://schemas.microsoft.com/office/powerpoint/2010/main" val="358733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Over the years, healthcare innovations have been created at the frontline by healthcare professionals who are encountered with real-time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Nurses often develop workaround systems that are used in place of failing systems or when the existing tools do not meet the patients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These workaround systems help to identify the loopholes and inefficiencies in the current system. They also highlight the best areas for formal innovation, (</a:t>
            </a:r>
            <a:r>
              <a:rPr lang="en-GB" sz="1800" kern="100" dirty="0" err="1">
                <a:effectLst/>
                <a:latin typeface="Times New Roman" panose="02020603050405020304" pitchFamily="18" charset="0"/>
                <a:ea typeface="DengXian" panose="02010600030101010101" pitchFamily="2" charset="-122"/>
              </a:rPr>
              <a:t>Guiliano</a:t>
            </a:r>
            <a:r>
              <a:rPr lang="en-GB" sz="1800" kern="100" dirty="0">
                <a:effectLst/>
                <a:latin typeface="Times New Roman" panose="02020603050405020304" pitchFamily="18" charset="0"/>
                <a:ea typeface="DengXian" panose="02010600030101010101" pitchFamily="2" charset="-122"/>
              </a:rPr>
              <a:t> et al.,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Aspiring entrepreneurs can engage in nurse-led hackathons, accelerators, and incubators which demonstrate how bedside experience can be channelled to entrepreneurial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These opportunities have helped to place nurses and healthcare professionals at the </a:t>
            </a:r>
            <a:r>
              <a:rPr lang="en-GB" sz="1800" dirty="0" err="1">
                <a:effectLst/>
                <a:latin typeface="Times New Roman" panose="02020603050405020304" pitchFamily="18" charset="0"/>
                <a:ea typeface="DengXian" panose="02010600030101010101" pitchFamily="2" charset="-122"/>
              </a:rPr>
              <a:t>center</a:t>
            </a:r>
            <a:r>
              <a:rPr lang="en-GB" sz="1800" dirty="0">
                <a:effectLst/>
                <a:latin typeface="Times New Roman" panose="02020603050405020304" pitchFamily="18" charset="0"/>
                <a:ea typeface="DengXian" panose="02010600030101010101" pitchFamily="2" charset="-122"/>
              </a:rPr>
              <a:t> of the innovation process which also helps them to transform clinical observations into scalable and structured solutions, (Littlejohn et al., 2021). </a:t>
            </a:r>
            <a:endParaRPr lang="en-GB" sz="1800" kern="100" dirty="0">
              <a:effectLst/>
              <a:latin typeface="Times New Roman" panose="02020603050405020304" pitchFamily="18" charset="0"/>
              <a:ea typeface="DengXia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3</a:t>
            </a:fld>
            <a:endParaRPr lang="en-GB"/>
          </a:p>
        </p:txBody>
      </p:sp>
    </p:spTree>
    <p:extLst>
      <p:ext uri="{BB962C8B-B14F-4D97-AF65-F5344CB8AC3E}">
        <p14:creationId xmlns:p14="http://schemas.microsoft.com/office/powerpoint/2010/main" val="226899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In every case, nurses encounter problems that are both clinical and entrepreneurial.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Young entrepreneurs are tasked with recognizing these unmet needs and spearheading innovative strategies to solve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Researches like Sarma et al., (2024), identify that opportunity recognition is crucial to sustainable entrepreneurship because external challenges like resource scarcity, pandemics, or social inequities often drive meaningful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COVID-19 pandemic brought a new challenge for nurses which led them to improvise solutions for patient care even when encountered with shortages in protective equipment, ventilators, and staffing.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Young entrepreneurs should also adopt this flexibility mindset because it fuels startups and new innovations where entrepreneurs must adapt to changing situations and market shifts, (</a:t>
            </a:r>
            <a:r>
              <a:rPr lang="en-GB" sz="1800" kern="100" dirty="0" err="1">
                <a:effectLst/>
                <a:latin typeface="Times New Roman" panose="02020603050405020304" pitchFamily="18" charset="0"/>
                <a:ea typeface="DengXian" panose="02010600030101010101" pitchFamily="2" charset="-122"/>
              </a:rPr>
              <a:t>Kulkov</a:t>
            </a:r>
            <a:r>
              <a:rPr lang="en-GB" sz="1800" kern="100" dirty="0">
                <a:effectLst/>
                <a:latin typeface="Times New Roman" panose="02020603050405020304" pitchFamily="18" charset="0"/>
                <a:ea typeface="DengXian" panose="02010600030101010101" pitchFamily="2" charset="-122"/>
              </a:rPr>
              <a:t> et al.,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Nurses are trained to carry out risk assessment, weigh their options, and implement safe and effective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Young entrepreneurs can learn from this because their innovations will be faced with similar decisions. Hence, they will need to balance the risks of investment, competition, and failure.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Healthcare professionals work in team whereby bedside care relies on doctors, pharmacists, technicians, nurses, and families work together to improve patient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Likewise, entrepreneurs must understand that in order to succeed they will require to collaborate across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Building confidence is achieved by continuous testing of ideas, refining them and validating that they achieve the intended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Programs like the INNOVATE curriculum equip nurses with the necessary tools to impact change in healthcare, (</a:t>
            </a:r>
            <a:r>
              <a:rPr lang="en-GB" sz="1800" dirty="0" err="1">
                <a:effectLst/>
                <a:latin typeface="Times New Roman" panose="02020603050405020304" pitchFamily="18" charset="0"/>
                <a:ea typeface="DengXian" panose="02010600030101010101" pitchFamily="2" charset="-122"/>
              </a:rPr>
              <a:t>Guiliano</a:t>
            </a:r>
            <a:r>
              <a:rPr lang="en-GB" sz="1800" dirty="0">
                <a:effectLst/>
                <a:latin typeface="Times New Roman" panose="02020603050405020304" pitchFamily="18" charset="0"/>
                <a:ea typeface="DengXian" panose="02010600030101010101" pitchFamily="2" charset="-122"/>
              </a:rPr>
              <a:t> et al., 2022). </a:t>
            </a: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4</a:t>
            </a:fld>
            <a:endParaRPr lang="en-GB"/>
          </a:p>
        </p:txBody>
      </p:sp>
    </p:spTree>
    <p:extLst>
      <p:ext uri="{BB962C8B-B14F-4D97-AF65-F5344CB8AC3E}">
        <p14:creationId xmlns:p14="http://schemas.microsoft.com/office/powerpoint/2010/main" val="257803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err="1">
                <a:effectLst/>
                <a:latin typeface="Times New Roman" panose="02020603050405020304" pitchFamily="18" charset="0"/>
                <a:ea typeface="DengXian" panose="02010600030101010101" pitchFamily="2" charset="-122"/>
              </a:rPr>
              <a:t>Guiliano</a:t>
            </a:r>
            <a:r>
              <a:rPr lang="en-GB" sz="1800" kern="100" dirty="0">
                <a:effectLst/>
                <a:latin typeface="Times New Roman" panose="02020603050405020304" pitchFamily="18" charset="0"/>
                <a:ea typeface="DengXian" panose="02010600030101010101" pitchFamily="2" charset="-122"/>
              </a:rPr>
              <a:t> et al., (2022) discuss formal programs that have been created to equip nurses with entrepreneurial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The INNOVATE certificate at the University of Massachusetts integrates nursing education with business, engineering, and design thinking.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This program has helped nursing students to learn to transform bedside observations into healthcare products, processes, and technologies.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Beyond nursing, entrepreneurs and healthcare professionals around the world are finding opportunities in 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The increasing advancement of telemedicine and Artificial Intelligence driven diagnostic tools have helped solve unmet needs like limited access to in-person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DengXian" panose="02010600030101010101" pitchFamily="2" charset="-122"/>
              </a:rPr>
              <a:t>Entrepreneurs who understand the inner workings of healthcare systems are uniquely positioned to create scalable solutions, and solve patient needs with technological advancement, (</a:t>
            </a:r>
            <a:r>
              <a:rPr lang="en-GB" sz="1800" kern="100" dirty="0" err="1">
                <a:effectLst/>
                <a:latin typeface="Times New Roman" panose="02020603050405020304" pitchFamily="18" charset="0"/>
                <a:ea typeface="DengXian" panose="02010600030101010101" pitchFamily="2" charset="-122"/>
              </a:rPr>
              <a:t>Kulkov</a:t>
            </a:r>
            <a:r>
              <a:rPr lang="en-GB" sz="1800" kern="100" dirty="0">
                <a:effectLst/>
                <a:latin typeface="Times New Roman" panose="02020603050405020304" pitchFamily="18" charset="0"/>
                <a:ea typeface="DengXian" panose="02010600030101010101" pitchFamily="2" charset="-122"/>
              </a:rPr>
              <a:t> et al.,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Young entrepreneurs are increasingly being equipped with financial literacy and entrepreneurial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Hence, they are more likely to create opportunities for themselves and their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DengXian" panose="02010600030101010101" pitchFamily="2" charset="-122"/>
              </a:rPr>
              <a:t>For example, </a:t>
            </a:r>
            <a:r>
              <a:rPr lang="en-GB" sz="1800" dirty="0" err="1">
                <a:effectLst/>
                <a:latin typeface="Times New Roman" panose="02020603050405020304" pitchFamily="18" charset="0"/>
                <a:ea typeface="DengXian" panose="02010600030101010101" pitchFamily="2" charset="-122"/>
              </a:rPr>
              <a:t>Ifechukwu</a:t>
            </a:r>
            <a:r>
              <a:rPr lang="en-GB" sz="1800" dirty="0">
                <a:effectLst/>
                <a:latin typeface="Times New Roman" panose="02020603050405020304" pitchFamily="18" charset="0"/>
                <a:ea typeface="DengXian" panose="02010600030101010101" pitchFamily="2" charset="-122"/>
              </a:rPr>
              <a:t>-Jacobs et al., (2025), showcases research from Nigeria on how financial knowledge and </a:t>
            </a:r>
            <a:r>
              <a:rPr lang="en-GB" sz="1800" dirty="0" err="1">
                <a:effectLst/>
                <a:latin typeface="Times New Roman" panose="02020603050405020304" pitchFamily="18" charset="0"/>
                <a:ea typeface="DengXian" panose="02010600030101010101" pitchFamily="2" charset="-122"/>
              </a:rPr>
              <a:t>behavior</a:t>
            </a:r>
            <a:r>
              <a:rPr lang="en-GB" sz="1800" dirty="0">
                <a:effectLst/>
                <a:latin typeface="Times New Roman" panose="02020603050405020304" pitchFamily="18" charset="0"/>
                <a:ea typeface="DengXian" panose="02010600030101010101" pitchFamily="2" charset="-122"/>
              </a:rPr>
              <a:t> has significantly increased the youth’s entrepreneurial success and the importance of early exposure to entrepreneurial thinking. </a:t>
            </a:r>
            <a:endParaRPr lang="en-GB" sz="1800" kern="100" dirty="0">
              <a:effectLst/>
              <a:latin typeface="Times New Roman" panose="02020603050405020304" pitchFamily="18" charset="0"/>
              <a:ea typeface="DengXia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5</a:t>
            </a:fld>
            <a:endParaRPr lang="en-GB"/>
          </a:p>
        </p:txBody>
      </p:sp>
    </p:spTree>
    <p:extLst>
      <p:ext uri="{BB962C8B-B14F-4D97-AF65-F5344CB8AC3E}">
        <p14:creationId xmlns:p14="http://schemas.microsoft.com/office/powerpoint/2010/main" val="190807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6</a:t>
            </a:fld>
            <a:endParaRPr lang="en-GB"/>
          </a:p>
        </p:txBody>
      </p:sp>
    </p:spTree>
    <p:extLst>
      <p:ext uri="{BB962C8B-B14F-4D97-AF65-F5344CB8AC3E}">
        <p14:creationId xmlns:p14="http://schemas.microsoft.com/office/powerpoint/2010/main" val="235362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DengXian" panose="02010600030101010101" pitchFamily="2" charset="-122"/>
              </a:rPr>
              <a:t>In conclusion, healthcare is an essential part of entrepreneurship because nurses can gain entrepreneurial traits from bedside care and streamlining healthcare processes. </a:t>
            </a:r>
          </a:p>
          <a:p>
            <a:endParaRPr lang="en-GB" sz="1800" dirty="0">
              <a:effectLst/>
              <a:latin typeface="Times New Roman" panose="02020603050405020304" pitchFamily="18" charset="0"/>
              <a:ea typeface="DengXian" panose="02010600030101010101" pitchFamily="2" charset="-122"/>
            </a:endParaRPr>
          </a:p>
          <a:p>
            <a:r>
              <a:rPr lang="en-GB" sz="1800" dirty="0">
                <a:effectLst/>
                <a:latin typeface="Times New Roman" panose="02020603050405020304" pitchFamily="18" charset="0"/>
                <a:ea typeface="DengXian" panose="02010600030101010101" pitchFamily="2" charset="-122"/>
              </a:rPr>
              <a:t>Young leaders who want to become future CEOs can learn from healthcare professions on the ability to identify opportunities in problems, to manage risks with courage, to adapt quickly under pressure, and to collaborate with professionals from other disciplines. </a:t>
            </a:r>
          </a:p>
          <a:p>
            <a:endParaRPr lang="en-GB" sz="1800" dirty="0">
              <a:effectLst/>
              <a:latin typeface="Times New Roman" panose="02020603050405020304" pitchFamily="18" charset="0"/>
              <a:ea typeface="DengXian" panose="02010600030101010101" pitchFamily="2" charset="-122"/>
            </a:endParaRPr>
          </a:p>
          <a:p>
            <a:r>
              <a:rPr lang="en-GB" sz="1800">
                <a:effectLst/>
                <a:latin typeface="Times New Roman" panose="02020603050405020304" pitchFamily="18" charset="0"/>
                <a:ea typeface="DengXian" panose="02010600030101010101" pitchFamily="2" charset="-122"/>
              </a:rPr>
              <a:t>Young </a:t>
            </a:r>
            <a:r>
              <a:rPr lang="en-GB" sz="1800" dirty="0">
                <a:effectLst/>
                <a:latin typeface="Times New Roman" panose="02020603050405020304" pitchFamily="18" charset="0"/>
                <a:ea typeface="DengXian" panose="02010600030101010101" pitchFamily="2" charset="-122"/>
              </a:rPr>
              <a:t>entrepreneurs should look at problems as an opportunity to create scalable and sustainable solutions with a positive social and environmental impact. </a:t>
            </a:r>
            <a:br>
              <a:rPr lang="en-GB" sz="1800" dirty="0">
                <a:effectLst/>
                <a:latin typeface="Times New Roman" panose="02020603050405020304" pitchFamily="18" charset="0"/>
                <a:ea typeface="DengXian" panose="02010600030101010101" pitchFamily="2" charset="-122"/>
              </a:rPr>
            </a:br>
            <a:endParaRPr lang="en-GB" dirty="0"/>
          </a:p>
        </p:txBody>
      </p:sp>
      <p:sp>
        <p:nvSpPr>
          <p:cNvPr id="4" name="Slide Number Placeholder 3"/>
          <p:cNvSpPr>
            <a:spLocks noGrp="1"/>
          </p:cNvSpPr>
          <p:nvPr>
            <p:ph type="sldNum" sz="quarter" idx="5"/>
          </p:nvPr>
        </p:nvSpPr>
        <p:spPr/>
        <p:txBody>
          <a:bodyPr/>
          <a:lstStyle/>
          <a:p>
            <a:fld id="{61578739-9A1C-4B88-83E2-69B2BE40CDE6}" type="slidenum">
              <a:rPr lang="en-GB" smtClean="0"/>
              <a:t>8</a:t>
            </a:fld>
            <a:endParaRPr lang="en-GB"/>
          </a:p>
        </p:txBody>
      </p:sp>
    </p:spTree>
    <p:extLst>
      <p:ext uri="{BB962C8B-B14F-4D97-AF65-F5344CB8AC3E}">
        <p14:creationId xmlns:p14="http://schemas.microsoft.com/office/powerpoint/2010/main" val="415360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4.jpeg"/><Relationship Id="rId4" Type="http://schemas.openxmlformats.org/officeDocument/2006/relationships/image" Target="../media/image2.sv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grpSp>
        <p:nvGrpSpPr>
          <p:cNvPr id="7" name="Group 7"/>
          <p:cNvGrpSpPr/>
          <p:nvPr/>
        </p:nvGrpSpPr>
        <p:grpSpPr>
          <a:xfrm>
            <a:off x="12569548" y="1028700"/>
            <a:ext cx="5718452" cy="9258300"/>
            <a:chOff x="0" y="0"/>
            <a:chExt cx="885938" cy="1434353"/>
          </a:xfrm>
        </p:grpSpPr>
        <p:sp>
          <p:nvSpPr>
            <p:cNvPr id="8" name="Freeform 8"/>
            <p:cNvSpPr/>
            <p:nvPr/>
          </p:nvSpPr>
          <p:spPr>
            <a:xfrm>
              <a:off x="0" y="0"/>
              <a:ext cx="885938" cy="1434353"/>
            </a:xfrm>
            <a:custGeom>
              <a:avLst/>
              <a:gdLst/>
              <a:ahLst/>
              <a:cxnLst/>
              <a:rect l="l" t="t" r="r" b="b"/>
              <a:pathLst>
                <a:path w="885938" h="1434353">
                  <a:moveTo>
                    <a:pt x="0" y="0"/>
                  </a:moveTo>
                  <a:lnTo>
                    <a:pt x="885938" y="0"/>
                  </a:lnTo>
                  <a:lnTo>
                    <a:pt x="885938" y="1434353"/>
                  </a:lnTo>
                  <a:lnTo>
                    <a:pt x="0" y="1434353"/>
                  </a:lnTo>
                  <a:close/>
                </a:path>
              </a:pathLst>
            </a:custGeom>
            <a:blipFill>
              <a:blip r:embed="rId5"/>
              <a:stretch>
                <a:fillRect l="-168560" t="-2384" r="-20983" b="-1789"/>
              </a:stretch>
            </a:blipFill>
          </p:spPr>
        </p:sp>
      </p:grpSp>
      <p:grpSp>
        <p:nvGrpSpPr>
          <p:cNvPr id="9" name="Group 9"/>
          <p:cNvGrpSpPr/>
          <p:nvPr/>
        </p:nvGrpSpPr>
        <p:grpSpPr>
          <a:xfrm>
            <a:off x="7942704" y="1028700"/>
            <a:ext cx="4355205" cy="9258300"/>
            <a:chOff x="0" y="0"/>
            <a:chExt cx="674735" cy="1434353"/>
          </a:xfrm>
        </p:grpSpPr>
        <p:sp>
          <p:nvSpPr>
            <p:cNvPr id="10" name="Freeform 10"/>
            <p:cNvSpPr/>
            <p:nvPr/>
          </p:nvSpPr>
          <p:spPr>
            <a:xfrm>
              <a:off x="0" y="0"/>
              <a:ext cx="674735" cy="1434353"/>
            </a:xfrm>
            <a:custGeom>
              <a:avLst/>
              <a:gdLst/>
              <a:ahLst/>
              <a:cxnLst/>
              <a:rect l="l" t="t" r="r" b="b"/>
              <a:pathLst>
                <a:path w="674735" h="1434353">
                  <a:moveTo>
                    <a:pt x="0" y="0"/>
                  </a:moveTo>
                  <a:lnTo>
                    <a:pt x="674735" y="0"/>
                  </a:lnTo>
                  <a:lnTo>
                    <a:pt x="674735" y="1434353"/>
                  </a:lnTo>
                  <a:lnTo>
                    <a:pt x="0" y="1434353"/>
                  </a:lnTo>
                  <a:close/>
                </a:path>
              </a:pathLst>
            </a:custGeom>
            <a:blipFill>
              <a:blip r:embed="rId6"/>
              <a:stretch>
                <a:fillRect l="-90516" r="-128552"/>
              </a:stretch>
            </a:blipFill>
          </p:spPr>
        </p:sp>
      </p:grpSp>
      <p:grpSp>
        <p:nvGrpSpPr>
          <p:cNvPr id="11" name="Group 11"/>
          <p:cNvGrpSpPr/>
          <p:nvPr/>
        </p:nvGrpSpPr>
        <p:grpSpPr>
          <a:xfrm>
            <a:off x="1522312" y="8643957"/>
            <a:ext cx="2799087" cy="854526"/>
            <a:chOff x="0" y="0"/>
            <a:chExt cx="737208" cy="225060"/>
          </a:xfrm>
        </p:grpSpPr>
        <p:sp>
          <p:nvSpPr>
            <p:cNvPr id="12" name="Freeform 12"/>
            <p:cNvSpPr/>
            <p:nvPr/>
          </p:nvSpPr>
          <p:spPr>
            <a:xfrm>
              <a:off x="0" y="0"/>
              <a:ext cx="737208" cy="225060"/>
            </a:xfrm>
            <a:custGeom>
              <a:avLst/>
              <a:gdLst/>
              <a:ahLst/>
              <a:cxnLst/>
              <a:rect l="l" t="t" r="r" b="b"/>
              <a:pathLst>
                <a:path w="737208" h="225060">
                  <a:moveTo>
                    <a:pt x="0" y="0"/>
                  </a:moveTo>
                  <a:lnTo>
                    <a:pt x="737208" y="0"/>
                  </a:lnTo>
                  <a:lnTo>
                    <a:pt x="737208" y="225060"/>
                  </a:lnTo>
                  <a:lnTo>
                    <a:pt x="0" y="225060"/>
                  </a:lnTo>
                  <a:close/>
                </a:path>
              </a:pathLst>
            </a:custGeom>
            <a:solidFill>
              <a:srgbClr val="1F1B19"/>
            </a:solidFill>
          </p:spPr>
        </p:sp>
        <p:sp>
          <p:nvSpPr>
            <p:cNvPr id="13" name="TextBox 13"/>
            <p:cNvSpPr txBox="1"/>
            <p:nvPr/>
          </p:nvSpPr>
          <p:spPr>
            <a:xfrm>
              <a:off x="0" y="47625"/>
              <a:ext cx="737208" cy="177435"/>
            </a:xfrm>
            <a:prstGeom prst="rect">
              <a:avLst/>
            </a:prstGeom>
          </p:spPr>
          <p:txBody>
            <a:bodyPr lIns="50800" tIns="50800" rIns="50800" bIns="50800" rtlCol="0" anchor="ctr"/>
            <a:lstStyle/>
            <a:p>
              <a:pPr algn="ctr">
                <a:lnSpc>
                  <a:spcPts val="2600"/>
                </a:lnSpc>
              </a:pPr>
              <a:endParaRPr/>
            </a:p>
          </p:txBody>
        </p:sp>
      </p:grpSp>
      <p:sp>
        <p:nvSpPr>
          <p:cNvPr id="14" name="AutoShape 14"/>
          <p:cNvSpPr/>
          <p:nvPr/>
        </p:nvSpPr>
        <p:spPr>
          <a:xfrm>
            <a:off x="1522312" y="9679458"/>
            <a:ext cx="2799087" cy="0"/>
          </a:xfrm>
          <a:prstGeom prst="line">
            <a:avLst/>
          </a:prstGeom>
          <a:ln w="19050" cap="flat">
            <a:solidFill>
              <a:srgbClr val="F9FAFC"/>
            </a:solidFill>
            <a:prstDash val="solid"/>
            <a:headEnd type="none" w="sm" len="sm"/>
            <a:tailEnd type="none" w="sm" len="sm"/>
          </a:ln>
        </p:spPr>
      </p:sp>
      <p:sp>
        <p:nvSpPr>
          <p:cNvPr id="15" name="Freeform 15"/>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1522312" y="7255575"/>
            <a:ext cx="3923746" cy="378494"/>
          </a:xfrm>
          <a:prstGeom prst="rect">
            <a:avLst/>
          </a:prstGeom>
        </p:spPr>
        <p:txBody>
          <a:bodyPr lIns="0" tIns="0" rIns="0" bIns="0" rtlCol="0" anchor="t">
            <a:spAutoFit/>
          </a:bodyPr>
          <a:lstStyle/>
          <a:p>
            <a:pPr marL="0" lvl="0" indent="0" algn="l">
              <a:lnSpc>
                <a:spcPts val="2900"/>
              </a:lnSpc>
            </a:pPr>
            <a:r>
              <a:rPr lang="en-US" sz="2900" b="1">
                <a:solidFill>
                  <a:srgbClr val="F9FAFC"/>
                </a:solidFill>
                <a:latin typeface="Aptos Bold"/>
                <a:ea typeface="Aptos Bold"/>
                <a:cs typeface="Aptos Bold"/>
                <a:sym typeface="Aptos Bold"/>
              </a:rPr>
              <a:t>Joy Edomwandagbon</a:t>
            </a:r>
          </a:p>
        </p:txBody>
      </p:sp>
      <p:sp>
        <p:nvSpPr>
          <p:cNvPr id="18" name="TextBox 18"/>
          <p:cNvSpPr txBox="1"/>
          <p:nvPr/>
        </p:nvSpPr>
        <p:spPr>
          <a:xfrm>
            <a:off x="1473105" y="1751817"/>
            <a:ext cx="6469600" cy="2867224"/>
          </a:xfrm>
          <a:prstGeom prst="rect">
            <a:avLst/>
          </a:prstGeom>
        </p:spPr>
        <p:txBody>
          <a:bodyPr lIns="0" tIns="0" rIns="0" bIns="0" rtlCol="0" anchor="t">
            <a:spAutoFit/>
          </a:bodyPr>
          <a:lstStyle/>
          <a:p>
            <a:pPr algn="l">
              <a:lnSpc>
                <a:spcPts val="7200"/>
              </a:lnSpc>
            </a:pPr>
            <a:r>
              <a:rPr lang="en-US" sz="9000" b="1">
                <a:solidFill>
                  <a:srgbClr val="F9FAFC"/>
                </a:solidFill>
                <a:latin typeface="Gotham Bold"/>
                <a:ea typeface="Gotham Bold"/>
                <a:cs typeface="Gotham Bold"/>
                <a:sym typeface="Gotham Bold"/>
              </a:rPr>
              <a:t>Innovation from the Bedside</a:t>
            </a:r>
          </a:p>
        </p:txBody>
      </p:sp>
      <p:sp>
        <p:nvSpPr>
          <p:cNvPr id="19" name="TextBox 19"/>
          <p:cNvSpPr txBox="1"/>
          <p:nvPr/>
        </p:nvSpPr>
        <p:spPr>
          <a:xfrm>
            <a:off x="1473105" y="1076325"/>
            <a:ext cx="5598174" cy="342200"/>
          </a:xfrm>
          <a:prstGeom prst="rect">
            <a:avLst/>
          </a:prstGeom>
        </p:spPr>
        <p:txBody>
          <a:bodyPr lIns="0" tIns="0" rIns="0" bIns="0" rtlCol="0" anchor="t">
            <a:spAutoFit/>
          </a:bodyPr>
          <a:lstStyle/>
          <a:p>
            <a:pPr marL="0" lvl="0" indent="0" algn="l">
              <a:lnSpc>
                <a:spcPts val="2600"/>
              </a:lnSpc>
            </a:pPr>
            <a:r>
              <a:rPr lang="en-US" sz="2600">
                <a:solidFill>
                  <a:srgbClr val="CD8244"/>
                </a:solidFill>
                <a:latin typeface="Aptos"/>
                <a:ea typeface="Aptos"/>
                <a:cs typeface="Aptos"/>
                <a:sym typeface="Aptos"/>
              </a:rPr>
              <a:t>YOUNG CEO MASTERCLASS</a:t>
            </a:r>
          </a:p>
        </p:txBody>
      </p:sp>
      <p:sp>
        <p:nvSpPr>
          <p:cNvPr id="20" name="TextBox 20"/>
          <p:cNvSpPr txBox="1"/>
          <p:nvPr/>
        </p:nvSpPr>
        <p:spPr>
          <a:xfrm>
            <a:off x="1473105" y="8923933"/>
            <a:ext cx="2848294" cy="342200"/>
          </a:xfrm>
          <a:prstGeom prst="rect">
            <a:avLst/>
          </a:prstGeom>
        </p:spPr>
        <p:txBody>
          <a:bodyPr lIns="0" tIns="0" rIns="0" bIns="0" rtlCol="0" anchor="t">
            <a:spAutoFit/>
          </a:bodyPr>
          <a:lstStyle/>
          <a:p>
            <a:pPr marL="0" lvl="0" indent="0" algn="ctr">
              <a:lnSpc>
                <a:spcPts val="2600"/>
              </a:lnSpc>
            </a:pPr>
            <a:r>
              <a:rPr lang="en-US" sz="2600">
                <a:solidFill>
                  <a:srgbClr val="F9FAFC"/>
                </a:solidFill>
                <a:latin typeface="Aptos"/>
                <a:ea typeface="Aptos"/>
                <a:cs typeface="Aptos"/>
                <a:sym typeface="Aptos"/>
              </a:rPr>
              <a:t>August  28, 2025</a:t>
            </a:r>
          </a:p>
        </p:txBody>
      </p:sp>
      <p:sp>
        <p:nvSpPr>
          <p:cNvPr id="21" name="TextBox 21"/>
          <p:cNvSpPr txBox="1"/>
          <p:nvPr/>
        </p:nvSpPr>
        <p:spPr>
          <a:xfrm>
            <a:off x="1522312" y="7959493"/>
            <a:ext cx="4441076" cy="330234"/>
          </a:xfrm>
          <a:prstGeom prst="rect">
            <a:avLst/>
          </a:prstGeom>
        </p:spPr>
        <p:txBody>
          <a:bodyPr lIns="0" tIns="0" rIns="0" bIns="0" rtlCol="0" anchor="t">
            <a:spAutoFit/>
          </a:bodyPr>
          <a:lstStyle/>
          <a:p>
            <a:pPr algn="l">
              <a:lnSpc>
                <a:spcPts val="2500"/>
              </a:lnSpc>
              <a:spcBef>
                <a:spcPct val="0"/>
              </a:spcBef>
            </a:pPr>
            <a:r>
              <a:rPr lang="en-US" sz="2500">
                <a:solidFill>
                  <a:srgbClr val="F9FAFC"/>
                </a:solidFill>
                <a:latin typeface="Aptos"/>
                <a:ea typeface="Aptos"/>
                <a:cs typeface="Aptos"/>
                <a:sym typeface="Aptos"/>
              </a:rPr>
              <a:t>BSN RN</a:t>
            </a:r>
          </a:p>
        </p:txBody>
      </p:sp>
      <p:sp>
        <p:nvSpPr>
          <p:cNvPr id="22" name="TextBox 22"/>
          <p:cNvSpPr txBox="1"/>
          <p:nvPr/>
        </p:nvSpPr>
        <p:spPr>
          <a:xfrm>
            <a:off x="1522312" y="5325175"/>
            <a:ext cx="6027542" cy="908182"/>
          </a:xfrm>
          <a:prstGeom prst="rect">
            <a:avLst/>
          </a:prstGeom>
        </p:spPr>
        <p:txBody>
          <a:bodyPr lIns="0" tIns="0" rIns="0" bIns="0" rtlCol="0" anchor="t">
            <a:spAutoFit/>
          </a:bodyPr>
          <a:lstStyle/>
          <a:p>
            <a:pPr marL="0" lvl="0" indent="0" algn="l">
              <a:lnSpc>
                <a:spcPts val="3500"/>
              </a:lnSpc>
            </a:pPr>
            <a:r>
              <a:rPr lang="en-US" sz="3500">
                <a:solidFill>
                  <a:srgbClr val="F9FAFC"/>
                </a:solidFill>
                <a:latin typeface="Aptos"/>
                <a:ea typeface="Aptos"/>
                <a:cs typeface="Aptos"/>
                <a:sym typeface="Aptos"/>
              </a:rPr>
              <a:t>How Healthcare Sparks Entrepreneurial Thinking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637354" y="725195"/>
            <a:ext cx="9009465" cy="8991227"/>
          </a:xfrm>
          <a:custGeom>
            <a:avLst/>
            <a:gdLst/>
            <a:ahLst/>
            <a:cxnLst/>
            <a:rect l="l" t="t" r="r" b="b"/>
            <a:pathLst>
              <a:path w="9009465" h="8991227">
                <a:moveTo>
                  <a:pt x="0" y="0"/>
                </a:moveTo>
                <a:lnTo>
                  <a:pt x="9009465" y="0"/>
                </a:lnTo>
                <a:lnTo>
                  <a:pt x="9009465" y="8991227"/>
                </a:lnTo>
                <a:lnTo>
                  <a:pt x="0" y="8991227"/>
                </a:lnTo>
                <a:lnTo>
                  <a:pt x="0" y="0"/>
                </a:lnTo>
                <a:close/>
              </a:path>
            </a:pathLst>
          </a:custGeom>
          <a:blipFill>
            <a:blip r:embed="rId5"/>
            <a:stretch>
              <a:fillRect/>
            </a:stretch>
          </a:blipFill>
        </p:spPr>
      </p:sp>
      <p:grpSp>
        <p:nvGrpSpPr>
          <p:cNvPr id="10" name="Group 10"/>
          <p:cNvGrpSpPr/>
          <p:nvPr/>
        </p:nvGrpSpPr>
        <p:grpSpPr>
          <a:xfrm>
            <a:off x="8837941" y="901074"/>
            <a:ext cx="8415117" cy="8484853"/>
            <a:chOff x="0" y="0"/>
            <a:chExt cx="806120" cy="812800"/>
          </a:xfrm>
        </p:grpSpPr>
        <p:sp>
          <p:nvSpPr>
            <p:cNvPr id="11" name="Freeform 11"/>
            <p:cNvSpPr/>
            <p:nvPr/>
          </p:nvSpPr>
          <p:spPr>
            <a:xfrm>
              <a:off x="0" y="0"/>
              <a:ext cx="806120" cy="812800"/>
            </a:xfrm>
            <a:custGeom>
              <a:avLst/>
              <a:gdLst/>
              <a:ahLst/>
              <a:cxnLst/>
              <a:rect l="l" t="t" r="r" b="b"/>
              <a:pathLst>
                <a:path w="806120" h="812800">
                  <a:moveTo>
                    <a:pt x="0" y="0"/>
                  </a:moveTo>
                  <a:lnTo>
                    <a:pt x="806120" y="0"/>
                  </a:lnTo>
                  <a:lnTo>
                    <a:pt x="806120" y="812800"/>
                  </a:lnTo>
                  <a:lnTo>
                    <a:pt x="0" y="812800"/>
                  </a:lnTo>
                  <a:close/>
                </a:path>
              </a:pathLst>
            </a:custGeom>
            <a:blipFill>
              <a:blip r:embed="rId6"/>
              <a:stretch>
                <a:fillRect l="-25668" r="-25668"/>
              </a:stretch>
            </a:blipFill>
          </p:spPr>
        </p:sp>
      </p:grpSp>
      <p:grpSp>
        <p:nvGrpSpPr>
          <p:cNvPr id="12" name="Group 12"/>
          <p:cNvGrpSpPr/>
          <p:nvPr/>
        </p:nvGrpSpPr>
        <p:grpSpPr>
          <a:xfrm>
            <a:off x="8814128" y="1083335"/>
            <a:ext cx="47625" cy="3086100"/>
            <a:chOff x="0" y="0"/>
            <a:chExt cx="12543" cy="812800"/>
          </a:xfrm>
        </p:grpSpPr>
        <p:sp>
          <p:nvSpPr>
            <p:cNvPr id="13" name="Freeform 13"/>
            <p:cNvSpPr/>
            <p:nvPr/>
          </p:nvSpPr>
          <p:spPr>
            <a:xfrm>
              <a:off x="0" y="0"/>
              <a:ext cx="12543" cy="812800"/>
            </a:xfrm>
            <a:custGeom>
              <a:avLst/>
              <a:gdLst/>
              <a:ahLst/>
              <a:cxnLst/>
              <a:rect l="l" t="t" r="r" b="b"/>
              <a:pathLst>
                <a:path w="12543" h="812800">
                  <a:moveTo>
                    <a:pt x="0" y="0"/>
                  </a:moveTo>
                  <a:lnTo>
                    <a:pt x="12543" y="0"/>
                  </a:lnTo>
                  <a:lnTo>
                    <a:pt x="12543" y="812800"/>
                  </a:lnTo>
                  <a:lnTo>
                    <a:pt x="0" y="812800"/>
                  </a:lnTo>
                  <a:close/>
                </a:path>
              </a:pathLst>
            </a:custGeom>
            <a:solidFill>
              <a:srgbClr val="F9FAFC"/>
            </a:solidFill>
          </p:spPr>
        </p:sp>
        <p:sp>
          <p:nvSpPr>
            <p:cNvPr id="14" name="TextBox 14"/>
            <p:cNvSpPr txBox="1"/>
            <p:nvPr/>
          </p:nvSpPr>
          <p:spPr>
            <a:xfrm>
              <a:off x="0" y="47625"/>
              <a:ext cx="12543" cy="765175"/>
            </a:xfrm>
            <a:prstGeom prst="rect">
              <a:avLst/>
            </a:prstGeom>
          </p:spPr>
          <p:txBody>
            <a:bodyPr lIns="50800" tIns="50800" rIns="50800" bIns="50800" rtlCol="0" anchor="ctr"/>
            <a:lstStyle/>
            <a:p>
              <a:pPr algn="ctr">
                <a:lnSpc>
                  <a:spcPts val="2600"/>
                </a:lnSpc>
              </a:pPr>
              <a:endParaRPr/>
            </a:p>
          </p:txBody>
        </p:sp>
      </p:grpSp>
      <p:grpSp>
        <p:nvGrpSpPr>
          <p:cNvPr id="15" name="Group 15"/>
          <p:cNvGrpSpPr/>
          <p:nvPr/>
        </p:nvGrpSpPr>
        <p:grpSpPr>
          <a:xfrm>
            <a:off x="8785375" y="1083335"/>
            <a:ext cx="105132" cy="1390650"/>
            <a:chOff x="0" y="0"/>
            <a:chExt cx="27689" cy="366262"/>
          </a:xfrm>
        </p:grpSpPr>
        <p:sp>
          <p:nvSpPr>
            <p:cNvPr id="16" name="Freeform 16"/>
            <p:cNvSpPr/>
            <p:nvPr/>
          </p:nvSpPr>
          <p:spPr>
            <a:xfrm>
              <a:off x="0" y="0"/>
              <a:ext cx="27689" cy="366262"/>
            </a:xfrm>
            <a:custGeom>
              <a:avLst/>
              <a:gdLst/>
              <a:ahLst/>
              <a:cxnLst/>
              <a:rect l="l" t="t" r="r" b="b"/>
              <a:pathLst>
                <a:path w="27689" h="366262">
                  <a:moveTo>
                    <a:pt x="0" y="0"/>
                  </a:moveTo>
                  <a:lnTo>
                    <a:pt x="27689" y="0"/>
                  </a:lnTo>
                  <a:lnTo>
                    <a:pt x="27689" y="366262"/>
                  </a:lnTo>
                  <a:lnTo>
                    <a:pt x="0" y="366262"/>
                  </a:lnTo>
                  <a:close/>
                </a:path>
              </a:pathLst>
            </a:custGeom>
            <a:solidFill>
              <a:srgbClr val="C3C2C7"/>
            </a:solidFill>
          </p:spPr>
        </p:sp>
        <p:sp>
          <p:nvSpPr>
            <p:cNvPr id="17" name="TextBox 17"/>
            <p:cNvSpPr txBox="1"/>
            <p:nvPr/>
          </p:nvSpPr>
          <p:spPr>
            <a:xfrm>
              <a:off x="0" y="47625"/>
              <a:ext cx="27689" cy="318637"/>
            </a:xfrm>
            <a:prstGeom prst="rect">
              <a:avLst/>
            </a:prstGeom>
          </p:spPr>
          <p:txBody>
            <a:bodyPr lIns="50800" tIns="50800" rIns="50800" bIns="50800" rtlCol="0" anchor="ctr"/>
            <a:lstStyle/>
            <a:p>
              <a:pPr algn="ctr">
                <a:lnSpc>
                  <a:spcPts val="2600"/>
                </a:lnSpc>
              </a:pPr>
              <a:endParaRPr/>
            </a:p>
          </p:txBody>
        </p:sp>
      </p:grpSp>
      <p:sp>
        <p:nvSpPr>
          <p:cNvPr id="18" name="TextBox 18"/>
          <p:cNvSpPr txBox="1"/>
          <p:nvPr/>
        </p:nvSpPr>
        <p:spPr>
          <a:xfrm>
            <a:off x="1473105" y="1005849"/>
            <a:ext cx="7164250" cy="2333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Why Healthcare Inspires Innovation</a:t>
            </a:r>
          </a:p>
        </p:txBody>
      </p:sp>
      <p:sp>
        <p:nvSpPr>
          <p:cNvPr id="19" name="TextBox 19"/>
          <p:cNvSpPr txBox="1"/>
          <p:nvPr/>
        </p:nvSpPr>
        <p:spPr>
          <a:xfrm>
            <a:off x="1473105" y="4711995"/>
            <a:ext cx="6796991" cy="4523739"/>
          </a:xfrm>
          <a:prstGeom prst="rect">
            <a:avLst/>
          </a:prstGeom>
        </p:spPr>
        <p:txBody>
          <a:bodyPr lIns="0" tIns="0" rIns="0" bIns="0" rtlCol="0" anchor="t">
            <a:spAutoFit/>
          </a:bodyPr>
          <a:lstStyle/>
          <a:p>
            <a:pPr marL="561345" lvl="1" indent="-280673" algn="just">
              <a:lnSpc>
                <a:spcPts val="4550"/>
              </a:lnSpc>
              <a:buFont typeface="Arial"/>
              <a:buChar char="•"/>
            </a:pPr>
            <a:r>
              <a:rPr lang="en-US" sz="2600">
                <a:solidFill>
                  <a:srgbClr val="F9FAFC"/>
                </a:solidFill>
                <a:latin typeface="Aptos"/>
                <a:ea typeface="Aptos"/>
                <a:cs typeface="Aptos"/>
                <a:sym typeface="Aptos"/>
              </a:rPr>
              <a:t>Healthcare professionals like nurses face daily challenges that demand solutions. </a:t>
            </a:r>
          </a:p>
          <a:p>
            <a:pPr marL="561345" lvl="1" indent="-280673" algn="just">
              <a:lnSpc>
                <a:spcPts val="4550"/>
              </a:lnSpc>
              <a:buFont typeface="Arial"/>
              <a:buChar char="•"/>
            </a:pPr>
            <a:r>
              <a:rPr lang="en-US" sz="2600">
                <a:solidFill>
                  <a:srgbClr val="F9FAFC"/>
                </a:solidFill>
                <a:latin typeface="Aptos"/>
                <a:ea typeface="Aptos"/>
                <a:cs typeface="Aptos"/>
                <a:sym typeface="Aptos"/>
              </a:rPr>
              <a:t>Nurses are the closest to healthcare problems where they see unmet patient needs firsthand. </a:t>
            </a:r>
          </a:p>
          <a:p>
            <a:pPr marL="561345" lvl="1" indent="-280673" algn="just">
              <a:lnSpc>
                <a:spcPts val="4550"/>
              </a:lnSpc>
              <a:buFont typeface="Arial"/>
              <a:buChar char="•"/>
            </a:pPr>
            <a:r>
              <a:rPr lang="en-US" sz="2600">
                <a:solidFill>
                  <a:srgbClr val="F9FAFC"/>
                </a:solidFill>
                <a:latin typeface="Aptos"/>
                <a:ea typeface="Aptos"/>
                <a:cs typeface="Aptos"/>
                <a:sym typeface="Aptos"/>
              </a:rPr>
              <a:t>Bedside experience builds problem-solving skills and entrepreneurial thinking, (Guiliano et al., 2022).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997891" y="3466154"/>
            <a:ext cx="2198507" cy="2179556"/>
            <a:chOff x="0" y="0"/>
            <a:chExt cx="341959" cy="339011"/>
          </a:xfrm>
        </p:grpSpPr>
        <p:sp>
          <p:nvSpPr>
            <p:cNvPr id="10" name="Freeform 10"/>
            <p:cNvSpPr/>
            <p:nvPr/>
          </p:nvSpPr>
          <p:spPr>
            <a:xfrm>
              <a:off x="0" y="0"/>
              <a:ext cx="341959" cy="339011"/>
            </a:xfrm>
            <a:custGeom>
              <a:avLst/>
              <a:gdLst/>
              <a:ahLst/>
              <a:cxnLst/>
              <a:rect l="l" t="t" r="r" b="b"/>
              <a:pathLst>
                <a:path w="341959" h="339011">
                  <a:moveTo>
                    <a:pt x="0" y="0"/>
                  </a:moveTo>
                  <a:lnTo>
                    <a:pt x="341959" y="0"/>
                  </a:lnTo>
                  <a:lnTo>
                    <a:pt x="341959" y="339011"/>
                  </a:lnTo>
                  <a:lnTo>
                    <a:pt x="0" y="339011"/>
                  </a:lnTo>
                  <a:close/>
                </a:path>
              </a:pathLst>
            </a:custGeom>
            <a:solidFill>
              <a:srgbClr val="000000">
                <a:alpha val="0"/>
              </a:srgbClr>
            </a:solidFill>
            <a:ln w="28575" cap="sq">
              <a:solidFill>
                <a:srgbClr val="305E90"/>
              </a:solidFill>
              <a:prstDash val="solid"/>
              <a:miter/>
            </a:ln>
          </p:spPr>
        </p:sp>
        <p:sp>
          <p:nvSpPr>
            <p:cNvPr id="11" name="TextBox 11"/>
            <p:cNvSpPr txBox="1"/>
            <p:nvPr/>
          </p:nvSpPr>
          <p:spPr>
            <a:xfrm>
              <a:off x="0" y="-38100"/>
              <a:ext cx="341959" cy="37711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165886" y="3611482"/>
            <a:ext cx="1863122" cy="1859351"/>
          </a:xfrm>
          <a:custGeom>
            <a:avLst/>
            <a:gdLst/>
            <a:ahLst/>
            <a:cxnLst/>
            <a:rect l="l" t="t" r="r" b="b"/>
            <a:pathLst>
              <a:path w="1863122" h="1859351">
                <a:moveTo>
                  <a:pt x="0" y="0"/>
                </a:moveTo>
                <a:lnTo>
                  <a:pt x="1863122" y="0"/>
                </a:lnTo>
                <a:lnTo>
                  <a:pt x="1863122" y="1859350"/>
                </a:lnTo>
                <a:lnTo>
                  <a:pt x="0" y="1859350"/>
                </a:lnTo>
                <a:lnTo>
                  <a:pt x="0" y="0"/>
                </a:lnTo>
                <a:close/>
              </a:path>
            </a:pathLst>
          </a:custGeom>
          <a:blipFill>
            <a:blip r:embed="rId5"/>
            <a:stretch>
              <a:fillRect/>
            </a:stretch>
          </a:blipFill>
        </p:spPr>
      </p:sp>
      <p:grpSp>
        <p:nvGrpSpPr>
          <p:cNvPr id="13" name="Group 13"/>
          <p:cNvGrpSpPr/>
          <p:nvPr/>
        </p:nvGrpSpPr>
        <p:grpSpPr>
          <a:xfrm>
            <a:off x="11165432" y="-68282"/>
            <a:ext cx="7122568" cy="10355282"/>
            <a:chOff x="0" y="0"/>
            <a:chExt cx="812800" cy="1181705"/>
          </a:xfrm>
        </p:grpSpPr>
        <p:sp>
          <p:nvSpPr>
            <p:cNvPr id="14" name="Freeform 14"/>
            <p:cNvSpPr/>
            <p:nvPr/>
          </p:nvSpPr>
          <p:spPr>
            <a:xfrm>
              <a:off x="0" y="0"/>
              <a:ext cx="812800" cy="1181705"/>
            </a:xfrm>
            <a:custGeom>
              <a:avLst/>
              <a:gdLst/>
              <a:ahLst/>
              <a:cxnLst/>
              <a:rect l="l" t="t" r="r" b="b"/>
              <a:pathLst>
                <a:path w="812800" h="1181705">
                  <a:moveTo>
                    <a:pt x="0" y="0"/>
                  </a:moveTo>
                  <a:lnTo>
                    <a:pt x="812800" y="0"/>
                  </a:lnTo>
                  <a:lnTo>
                    <a:pt x="812800" y="1181705"/>
                  </a:lnTo>
                  <a:lnTo>
                    <a:pt x="0" y="1181705"/>
                  </a:lnTo>
                  <a:close/>
                </a:path>
              </a:pathLst>
            </a:custGeom>
            <a:blipFill>
              <a:blip r:embed="rId6"/>
              <a:stretch>
                <a:fillRect l="-9152" t="-24282" r="-11232"/>
              </a:stretch>
            </a:blipFill>
          </p:spPr>
        </p:sp>
      </p:grpSp>
      <p:grpSp>
        <p:nvGrpSpPr>
          <p:cNvPr id="15" name="Group 15"/>
          <p:cNvGrpSpPr/>
          <p:nvPr/>
        </p:nvGrpSpPr>
        <p:grpSpPr>
          <a:xfrm>
            <a:off x="2205932" y="3659193"/>
            <a:ext cx="1757017" cy="1741872"/>
            <a:chOff x="0" y="0"/>
            <a:chExt cx="273289" cy="270933"/>
          </a:xfrm>
        </p:grpSpPr>
        <p:sp>
          <p:nvSpPr>
            <p:cNvPr id="16" name="Freeform 16"/>
            <p:cNvSpPr/>
            <p:nvPr/>
          </p:nvSpPr>
          <p:spPr>
            <a:xfrm>
              <a:off x="0" y="0"/>
              <a:ext cx="273289" cy="270933"/>
            </a:xfrm>
            <a:custGeom>
              <a:avLst/>
              <a:gdLst/>
              <a:ahLst/>
              <a:cxnLst/>
              <a:rect l="l" t="t" r="r" b="b"/>
              <a:pathLst>
                <a:path w="273289" h="270933">
                  <a:moveTo>
                    <a:pt x="0" y="0"/>
                  </a:moveTo>
                  <a:lnTo>
                    <a:pt x="273289" y="0"/>
                  </a:lnTo>
                  <a:lnTo>
                    <a:pt x="273289" y="270933"/>
                  </a:lnTo>
                  <a:lnTo>
                    <a:pt x="0" y="270933"/>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17" name="TextBox 17"/>
            <p:cNvSpPr txBox="1"/>
            <p:nvPr/>
          </p:nvSpPr>
          <p:spPr>
            <a:xfrm>
              <a:off x="0" y="-38100"/>
              <a:ext cx="273289" cy="309033"/>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328901" y="3611482"/>
            <a:ext cx="1863122" cy="1859351"/>
          </a:xfrm>
          <a:custGeom>
            <a:avLst/>
            <a:gdLst/>
            <a:ahLst/>
            <a:cxnLst/>
            <a:rect l="l" t="t" r="r" b="b"/>
            <a:pathLst>
              <a:path w="1863122" h="1859351">
                <a:moveTo>
                  <a:pt x="0" y="0"/>
                </a:moveTo>
                <a:lnTo>
                  <a:pt x="1863123" y="0"/>
                </a:lnTo>
                <a:lnTo>
                  <a:pt x="1863123" y="1859350"/>
                </a:lnTo>
                <a:lnTo>
                  <a:pt x="0" y="1859350"/>
                </a:lnTo>
                <a:lnTo>
                  <a:pt x="0" y="0"/>
                </a:lnTo>
                <a:close/>
              </a:path>
            </a:pathLst>
          </a:custGeom>
          <a:blipFill>
            <a:blip r:embed="rId5"/>
            <a:stretch>
              <a:fillRect/>
            </a:stretch>
          </a:blipFill>
        </p:spPr>
      </p:sp>
      <p:grpSp>
        <p:nvGrpSpPr>
          <p:cNvPr id="19" name="Group 19"/>
          <p:cNvGrpSpPr/>
          <p:nvPr/>
        </p:nvGrpSpPr>
        <p:grpSpPr>
          <a:xfrm>
            <a:off x="7368948" y="3659193"/>
            <a:ext cx="1757017" cy="1741872"/>
            <a:chOff x="0" y="0"/>
            <a:chExt cx="273289" cy="270933"/>
          </a:xfrm>
        </p:grpSpPr>
        <p:sp>
          <p:nvSpPr>
            <p:cNvPr id="20" name="Freeform 20"/>
            <p:cNvSpPr/>
            <p:nvPr/>
          </p:nvSpPr>
          <p:spPr>
            <a:xfrm>
              <a:off x="0" y="0"/>
              <a:ext cx="273289" cy="270933"/>
            </a:xfrm>
            <a:custGeom>
              <a:avLst/>
              <a:gdLst/>
              <a:ahLst/>
              <a:cxnLst/>
              <a:rect l="l" t="t" r="r" b="b"/>
              <a:pathLst>
                <a:path w="273289" h="270933">
                  <a:moveTo>
                    <a:pt x="0" y="0"/>
                  </a:moveTo>
                  <a:lnTo>
                    <a:pt x="273289" y="0"/>
                  </a:lnTo>
                  <a:lnTo>
                    <a:pt x="273289" y="270933"/>
                  </a:lnTo>
                  <a:lnTo>
                    <a:pt x="0" y="270933"/>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21" name="TextBox 21"/>
            <p:cNvSpPr txBox="1"/>
            <p:nvPr/>
          </p:nvSpPr>
          <p:spPr>
            <a:xfrm>
              <a:off x="0" y="-38100"/>
              <a:ext cx="273289" cy="30903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148203" y="3440351"/>
            <a:ext cx="2198507" cy="2179556"/>
            <a:chOff x="0" y="0"/>
            <a:chExt cx="341959" cy="339011"/>
          </a:xfrm>
        </p:grpSpPr>
        <p:sp>
          <p:nvSpPr>
            <p:cNvPr id="23" name="Freeform 23"/>
            <p:cNvSpPr/>
            <p:nvPr/>
          </p:nvSpPr>
          <p:spPr>
            <a:xfrm>
              <a:off x="0" y="0"/>
              <a:ext cx="341959" cy="339011"/>
            </a:xfrm>
            <a:custGeom>
              <a:avLst/>
              <a:gdLst/>
              <a:ahLst/>
              <a:cxnLst/>
              <a:rect l="l" t="t" r="r" b="b"/>
              <a:pathLst>
                <a:path w="341959" h="339011">
                  <a:moveTo>
                    <a:pt x="0" y="0"/>
                  </a:moveTo>
                  <a:lnTo>
                    <a:pt x="341959" y="0"/>
                  </a:lnTo>
                  <a:lnTo>
                    <a:pt x="341959" y="339011"/>
                  </a:lnTo>
                  <a:lnTo>
                    <a:pt x="0" y="339011"/>
                  </a:lnTo>
                  <a:close/>
                </a:path>
              </a:pathLst>
            </a:custGeom>
            <a:solidFill>
              <a:srgbClr val="000000">
                <a:alpha val="0"/>
              </a:srgbClr>
            </a:solidFill>
            <a:ln w="28575" cap="sq">
              <a:solidFill>
                <a:srgbClr val="305E90"/>
              </a:solidFill>
              <a:prstDash val="solid"/>
              <a:miter/>
            </a:ln>
          </p:spPr>
        </p:sp>
        <p:sp>
          <p:nvSpPr>
            <p:cNvPr id="24" name="TextBox 24"/>
            <p:cNvSpPr txBox="1"/>
            <p:nvPr/>
          </p:nvSpPr>
          <p:spPr>
            <a:xfrm>
              <a:off x="0" y="-38100"/>
              <a:ext cx="341959" cy="377111"/>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2706421" y="4120092"/>
            <a:ext cx="682996" cy="842131"/>
          </a:xfrm>
          <a:custGeom>
            <a:avLst/>
            <a:gdLst/>
            <a:ahLst/>
            <a:cxnLst/>
            <a:rect l="l" t="t" r="r" b="b"/>
            <a:pathLst>
              <a:path w="682996" h="842131">
                <a:moveTo>
                  <a:pt x="0" y="0"/>
                </a:moveTo>
                <a:lnTo>
                  <a:pt x="682996" y="0"/>
                </a:lnTo>
                <a:lnTo>
                  <a:pt x="682996" y="842131"/>
                </a:lnTo>
                <a:lnTo>
                  <a:pt x="0" y="842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7704727" y="4021937"/>
            <a:ext cx="1085459" cy="1016384"/>
          </a:xfrm>
          <a:custGeom>
            <a:avLst/>
            <a:gdLst/>
            <a:ahLst/>
            <a:cxnLst/>
            <a:rect l="l" t="t" r="r" b="b"/>
            <a:pathLst>
              <a:path w="1085459" h="1016384">
                <a:moveTo>
                  <a:pt x="0" y="0"/>
                </a:moveTo>
                <a:lnTo>
                  <a:pt x="1085459" y="0"/>
                </a:lnTo>
                <a:lnTo>
                  <a:pt x="1085459" y="1016384"/>
                </a:lnTo>
                <a:lnTo>
                  <a:pt x="0" y="1016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1418574" y="856383"/>
            <a:ext cx="9998620" cy="2333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How Does Healthcare Become A Source of Innovation?</a:t>
            </a:r>
          </a:p>
        </p:txBody>
      </p:sp>
      <p:sp>
        <p:nvSpPr>
          <p:cNvPr id="28" name="TextBox 28"/>
          <p:cNvSpPr txBox="1"/>
          <p:nvPr/>
        </p:nvSpPr>
        <p:spPr>
          <a:xfrm>
            <a:off x="1418574" y="6037210"/>
            <a:ext cx="9123352" cy="3380739"/>
          </a:xfrm>
          <a:prstGeom prst="rect">
            <a:avLst/>
          </a:prstGeom>
        </p:spPr>
        <p:txBody>
          <a:bodyPr lIns="0" tIns="0" rIns="0" bIns="0" rtlCol="0" anchor="t">
            <a:spAutoFit/>
          </a:bodyPr>
          <a:lstStyle/>
          <a:p>
            <a:pPr marL="561345" lvl="1" indent="-280673" algn="just">
              <a:lnSpc>
                <a:spcPts val="4550"/>
              </a:lnSpc>
              <a:buFont typeface="Arial"/>
              <a:buChar char="•"/>
            </a:pPr>
            <a:r>
              <a:rPr lang="en-US" sz="2600">
                <a:solidFill>
                  <a:srgbClr val="F9FAFC"/>
                </a:solidFill>
                <a:latin typeface="Aptos"/>
                <a:ea typeface="Aptos"/>
                <a:cs typeface="Aptos"/>
                <a:sym typeface="Aptos"/>
              </a:rPr>
              <a:t>When nurses deal with frontline solutions they are able to expose inefficiencies, (Guiliano et al., 2022)</a:t>
            </a:r>
          </a:p>
          <a:p>
            <a:pPr marL="561345" lvl="1" indent="-280673" algn="just">
              <a:lnSpc>
                <a:spcPts val="4550"/>
              </a:lnSpc>
              <a:buFont typeface="Arial"/>
              <a:buChar char="•"/>
            </a:pPr>
            <a:r>
              <a:rPr lang="en-US" sz="2600">
                <a:solidFill>
                  <a:srgbClr val="F9FAFC"/>
                </a:solidFill>
                <a:latin typeface="Aptos"/>
                <a:ea typeface="Aptos"/>
                <a:cs typeface="Aptos"/>
                <a:sym typeface="Aptos"/>
              </a:rPr>
              <a:t>Nurse-led hackathons and incubators turn ideas into ventures, (Littlejohn et al., 2021). </a:t>
            </a:r>
          </a:p>
          <a:p>
            <a:pPr marL="561345" lvl="1" indent="-280673" algn="just">
              <a:lnSpc>
                <a:spcPts val="4550"/>
              </a:lnSpc>
              <a:buFont typeface="Arial"/>
              <a:buChar char="•"/>
            </a:pPr>
            <a:r>
              <a:rPr lang="en-US" sz="2600">
                <a:solidFill>
                  <a:srgbClr val="F9FAFC"/>
                </a:solidFill>
                <a:latin typeface="Aptos"/>
                <a:ea typeface="Aptos"/>
                <a:cs typeface="Aptos"/>
                <a:sym typeface="Aptos"/>
              </a:rPr>
              <a:t>Entrepreneurial confidence grows through interdisciplinary teamwork, (Kagan et al., 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2703619" y="492923"/>
            <a:ext cx="5269595" cy="3100384"/>
          </a:xfrm>
          <a:custGeom>
            <a:avLst/>
            <a:gdLst/>
            <a:ahLst/>
            <a:cxnLst/>
            <a:rect l="l" t="t" r="r" b="b"/>
            <a:pathLst>
              <a:path w="5269595" h="3100384">
                <a:moveTo>
                  <a:pt x="0" y="0"/>
                </a:moveTo>
                <a:lnTo>
                  <a:pt x="5269596" y="0"/>
                </a:lnTo>
                <a:lnTo>
                  <a:pt x="5269596" y="3100385"/>
                </a:lnTo>
                <a:lnTo>
                  <a:pt x="0" y="3100385"/>
                </a:lnTo>
                <a:lnTo>
                  <a:pt x="0" y="0"/>
                </a:lnTo>
                <a:close/>
              </a:path>
            </a:pathLst>
          </a:custGeom>
          <a:blipFill>
            <a:blip r:embed="rId5"/>
            <a:stretch>
              <a:fillRect/>
            </a:stretch>
          </a:blipFill>
        </p:spPr>
      </p:sp>
      <p:grpSp>
        <p:nvGrpSpPr>
          <p:cNvPr id="10" name="Group 10"/>
          <p:cNvGrpSpPr/>
          <p:nvPr/>
        </p:nvGrpSpPr>
        <p:grpSpPr>
          <a:xfrm>
            <a:off x="12829453" y="614057"/>
            <a:ext cx="4959858" cy="2773482"/>
            <a:chOff x="0" y="0"/>
            <a:chExt cx="547064" cy="305911"/>
          </a:xfrm>
        </p:grpSpPr>
        <p:sp>
          <p:nvSpPr>
            <p:cNvPr id="11" name="Freeform 11"/>
            <p:cNvSpPr/>
            <p:nvPr/>
          </p:nvSpPr>
          <p:spPr>
            <a:xfrm>
              <a:off x="0" y="0"/>
              <a:ext cx="547064" cy="305910"/>
            </a:xfrm>
            <a:custGeom>
              <a:avLst/>
              <a:gdLst/>
              <a:ahLst/>
              <a:cxnLst/>
              <a:rect l="l" t="t" r="r" b="b"/>
              <a:pathLst>
                <a:path w="547064" h="305910">
                  <a:moveTo>
                    <a:pt x="0" y="0"/>
                  </a:moveTo>
                  <a:lnTo>
                    <a:pt x="547064" y="0"/>
                  </a:lnTo>
                  <a:lnTo>
                    <a:pt x="547064" y="305910"/>
                  </a:lnTo>
                  <a:lnTo>
                    <a:pt x="0" y="305910"/>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12" name="TextBox 12"/>
            <p:cNvSpPr txBox="1"/>
            <p:nvPr/>
          </p:nvSpPr>
          <p:spPr>
            <a:xfrm>
              <a:off x="0" y="-38100"/>
              <a:ext cx="547064" cy="344011"/>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703619" y="3685686"/>
            <a:ext cx="5269595" cy="3100384"/>
          </a:xfrm>
          <a:custGeom>
            <a:avLst/>
            <a:gdLst/>
            <a:ahLst/>
            <a:cxnLst/>
            <a:rect l="l" t="t" r="r" b="b"/>
            <a:pathLst>
              <a:path w="5269595" h="3100384">
                <a:moveTo>
                  <a:pt x="0" y="0"/>
                </a:moveTo>
                <a:lnTo>
                  <a:pt x="5269596" y="0"/>
                </a:lnTo>
                <a:lnTo>
                  <a:pt x="5269596" y="3100384"/>
                </a:lnTo>
                <a:lnTo>
                  <a:pt x="0" y="3100384"/>
                </a:lnTo>
                <a:lnTo>
                  <a:pt x="0" y="0"/>
                </a:lnTo>
                <a:close/>
              </a:path>
            </a:pathLst>
          </a:custGeom>
          <a:blipFill>
            <a:blip r:embed="rId5"/>
            <a:stretch>
              <a:fillRect/>
            </a:stretch>
          </a:blipFill>
        </p:spPr>
      </p:sp>
      <p:grpSp>
        <p:nvGrpSpPr>
          <p:cNvPr id="14" name="Group 14"/>
          <p:cNvGrpSpPr/>
          <p:nvPr/>
        </p:nvGrpSpPr>
        <p:grpSpPr>
          <a:xfrm>
            <a:off x="12829453" y="3806819"/>
            <a:ext cx="4959858" cy="2773482"/>
            <a:chOff x="0" y="0"/>
            <a:chExt cx="547064" cy="305911"/>
          </a:xfrm>
        </p:grpSpPr>
        <p:sp>
          <p:nvSpPr>
            <p:cNvPr id="15" name="Freeform 15"/>
            <p:cNvSpPr/>
            <p:nvPr/>
          </p:nvSpPr>
          <p:spPr>
            <a:xfrm>
              <a:off x="0" y="0"/>
              <a:ext cx="547064" cy="305910"/>
            </a:xfrm>
            <a:custGeom>
              <a:avLst/>
              <a:gdLst/>
              <a:ahLst/>
              <a:cxnLst/>
              <a:rect l="l" t="t" r="r" b="b"/>
              <a:pathLst>
                <a:path w="547064" h="305910">
                  <a:moveTo>
                    <a:pt x="0" y="0"/>
                  </a:moveTo>
                  <a:lnTo>
                    <a:pt x="547064" y="0"/>
                  </a:lnTo>
                  <a:lnTo>
                    <a:pt x="547064" y="305910"/>
                  </a:lnTo>
                  <a:lnTo>
                    <a:pt x="0" y="305910"/>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16" name="TextBox 16"/>
            <p:cNvSpPr txBox="1"/>
            <p:nvPr/>
          </p:nvSpPr>
          <p:spPr>
            <a:xfrm>
              <a:off x="0" y="-38100"/>
              <a:ext cx="547064" cy="344011"/>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2703619" y="7084217"/>
            <a:ext cx="5269595" cy="3100384"/>
          </a:xfrm>
          <a:custGeom>
            <a:avLst/>
            <a:gdLst/>
            <a:ahLst/>
            <a:cxnLst/>
            <a:rect l="l" t="t" r="r" b="b"/>
            <a:pathLst>
              <a:path w="5269595" h="3100384">
                <a:moveTo>
                  <a:pt x="0" y="0"/>
                </a:moveTo>
                <a:lnTo>
                  <a:pt x="5269596" y="0"/>
                </a:lnTo>
                <a:lnTo>
                  <a:pt x="5269596" y="3100385"/>
                </a:lnTo>
                <a:lnTo>
                  <a:pt x="0" y="3100385"/>
                </a:lnTo>
                <a:lnTo>
                  <a:pt x="0" y="0"/>
                </a:lnTo>
                <a:close/>
              </a:path>
            </a:pathLst>
          </a:custGeom>
          <a:blipFill>
            <a:blip r:embed="rId5"/>
            <a:stretch>
              <a:fillRect/>
            </a:stretch>
          </a:blipFill>
        </p:spPr>
      </p:sp>
      <p:grpSp>
        <p:nvGrpSpPr>
          <p:cNvPr id="18" name="Group 18"/>
          <p:cNvGrpSpPr/>
          <p:nvPr/>
        </p:nvGrpSpPr>
        <p:grpSpPr>
          <a:xfrm>
            <a:off x="12829453" y="7205351"/>
            <a:ext cx="4959858" cy="2773482"/>
            <a:chOff x="0" y="0"/>
            <a:chExt cx="547064" cy="305911"/>
          </a:xfrm>
        </p:grpSpPr>
        <p:sp>
          <p:nvSpPr>
            <p:cNvPr id="19" name="Freeform 19"/>
            <p:cNvSpPr/>
            <p:nvPr/>
          </p:nvSpPr>
          <p:spPr>
            <a:xfrm>
              <a:off x="0" y="0"/>
              <a:ext cx="547064" cy="305910"/>
            </a:xfrm>
            <a:custGeom>
              <a:avLst/>
              <a:gdLst/>
              <a:ahLst/>
              <a:cxnLst/>
              <a:rect l="l" t="t" r="r" b="b"/>
              <a:pathLst>
                <a:path w="547064" h="305910">
                  <a:moveTo>
                    <a:pt x="0" y="0"/>
                  </a:moveTo>
                  <a:lnTo>
                    <a:pt x="547064" y="0"/>
                  </a:lnTo>
                  <a:lnTo>
                    <a:pt x="547064" y="305910"/>
                  </a:lnTo>
                  <a:lnTo>
                    <a:pt x="0" y="305910"/>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20" name="TextBox 20"/>
            <p:cNvSpPr txBox="1"/>
            <p:nvPr/>
          </p:nvSpPr>
          <p:spPr>
            <a:xfrm>
              <a:off x="0" y="-38100"/>
              <a:ext cx="547064" cy="344011"/>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2378505" y="1415996"/>
            <a:ext cx="901894" cy="90189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5E90"/>
            </a:solidFill>
          </p:spPr>
        </p:sp>
        <p:sp>
          <p:nvSpPr>
            <p:cNvPr id="23" name="TextBox 23"/>
            <p:cNvSpPr txBox="1"/>
            <p:nvPr/>
          </p:nvSpPr>
          <p:spPr>
            <a:xfrm>
              <a:off x="76200" y="123825"/>
              <a:ext cx="660400" cy="612775"/>
            </a:xfrm>
            <a:prstGeom prst="rect">
              <a:avLst/>
            </a:prstGeom>
          </p:spPr>
          <p:txBody>
            <a:bodyPr lIns="50800" tIns="50800" rIns="50800" bIns="50800" rtlCol="0" anchor="ctr"/>
            <a:lstStyle/>
            <a:p>
              <a:pPr algn="ctr">
                <a:lnSpc>
                  <a:spcPts val="2600"/>
                </a:lnSpc>
              </a:pPr>
              <a:endParaRPr/>
            </a:p>
          </p:txBody>
        </p:sp>
      </p:grpSp>
      <p:grpSp>
        <p:nvGrpSpPr>
          <p:cNvPr id="24" name="Group 24"/>
          <p:cNvGrpSpPr/>
          <p:nvPr/>
        </p:nvGrpSpPr>
        <p:grpSpPr>
          <a:xfrm>
            <a:off x="12378505" y="4742613"/>
            <a:ext cx="901894" cy="9018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5E90"/>
            </a:solidFill>
          </p:spPr>
        </p:sp>
        <p:sp>
          <p:nvSpPr>
            <p:cNvPr id="26" name="TextBox 26"/>
            <p:cNvSpPr txBox="1"/>
            <p:nvPr/>
          </p:nvSpPr>
          <p:spPr>
            <a:xfrm>
              <a:off x="76200" y="123825"/>
              <a:ext cx="660400" cy="612775"/>
            </a:xfrm>
            <a:prstGeom prst="rect">
              <a:avLst/>
            </a:prstGeom>
          </p:spPr>
          <p:txBody>
            <a:bodyPr lIns="50800" tIns="50800" rIns="50800" bIns="50800" rtlCol="0" anchor="ctr"/>
            <a:lstStyle/>
            <a:p>
              <a:pPr algn="ctr">
                <a:lnSpc>
                  <a:spcPts val="2600"/>
                </a:lnSpc>
              </a:pPr>
              <a:endParaRPr/>
            </a:p>
          </p:txBody>
        </p:sp>
      </p:grpSp>
      <p:grpSp>
        <p:nvGrpSpPr>
          <p:cNvPr id="27" name="Group 27"/>
          <p:cNvGrpSpPr/>
          <p:nvPr/>
        </p:nvGrpSpPr>
        <p:grpSpPr>
          <a:xfrm>
            <a:off x="12333910" y="8141144"/>
            <a:ext cx="901894" cy="90189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5E90"/>
            </a:solidFill>
          </p:spPr>
        </p:sp>
        <p:sp>
          <p:nvSpPr>
            <p:cNvPr id="29" name="TextBox 29"/>
            <p:cNvSpPr txBox="1"/>
            <p:nvPr/>
          </p:nvSpPr>
          <p:spPr>
            <a:xfrm>
              <a:off x="76200" y="123825"/>
              <a:ext cx="660400" cy="612775"/>
            </a:xfrm>
            <a:prstGeom prst="rect">
              <a:avLst/>
            </a:prstGeom>
          </p:spPr>
          <p:txBody>
            <a:bodyPr lIns="50800" tIns="50800" rIns="50800" bIns="50800" rtlCol="0" anchor="ctr"/>
            <a:lstStyle/>
            <a:p>
              <a:pPr algn="ctr">
                <a:lnSpc>
                  <a:spcPts val="2600"/>
                </a:lnSpc>
              </a:pPr>
              <a:endParaRPr/>
            </a:p>
          </p:txBody>
        </p:sp>
      </p:grpSp>
      <p:grpSp>
        <p:nvGrpSpPr>
          <p:cNvPr id="30" name="Group 30"/>
          <p:cNvGrpSpPr/>
          <p:nvPr/>
        </p:nvGrpSpPr>
        <p:grpSpPr>
          <a:xfrm>
            <a:off x="1576809" y="614057"/>
            <a:ext cx="8847763" cy="4523429"/>
            <a:chOff x="0" y="0"/>
            <a:chExt cx="1706362" cy="872380"/>
          </a:xfrm>
        </p:grpSpPr>
        <p:sp>
          <p:nvSpPr>
            <p:cNvPr id="31" name="Freeform 31"/>
            <p:cNvSpPr/>
            <p:nvPr/>
          </p:nvSpPr>
          <p:spPr>
            <a:xfrm>
              <a:off x="0" y="0"/>
              <a:ext cx="1706362" cy="872380"/>
            </a:xfrm>
            <a:custGeom>
              <a:avLst/>
              <a:gdLst/>
              <a:ahLst/>
              <a:cxnLst/>
              <a:rect l="l" t="t" r="r" b="b"/>
              <a:pathLst>
                <a:path w="1706362" h="872380">
                  <a:moveTo>
                    <a:pt x="0" y="0"/>
                  </a:moveTo>
                  <a:lnTo>
                    <a:pt x="1706362" y="0"/>
                  </a:lnTo>
                  <a:lnTo>
                    <a:pt x="1706362" y="872380"/>
                  </a:lnTo>
                  <a:lnTo>
                    <a:pt x="0" y="872380"/>
                  </a:lnTo>
                  <a:close/>
                </a:path>
              </a:pathLst>
            </a:custGeom>
            <a:blipFill>
              <a:blip r:embed="rId6"/>
              <a:stretch>
                <a:fillRect t="-96790" b="-96790"/>
              </a:stretch>
            </a:blipFill>
          </p:spPr>
        </p:sp>
      </p:grpSp>
      <p:sp>
        <p:nvSpPr>
          <p:cNvPr id="32" name="TextBox 32"/>
          <p:cNvSpPr txBox="1"/>
          <p:nvPr/>
        </p:nvSpPr>
        <p:spPr>
          <a:xfrm>
            <a:off x="1576809" y="5424953"/>
            <a:ext cx="7943950" cy="1571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Lessons for Young Entrepreneurs</a:t>
            </a:r>
          </a:p>
        </p:txBody>
      </p:sp>
      <p:sp>
        <p:nvSpPr>
          <p:cNvPr id="33" name="TextBox 33"/>
          <p:cNvSpPr txBox="1"/>
          <p:nvPr/>
        </p:nvSpPr>
        <p:spPr>
          <a:xfrm>
            <a:off x="13702110" y="1374749"/>
            <a:ext cx="3376877" cy="1094738"/>
          </a:xfrm>
          <a:prstGeom prst="rect">
            <a:avLst/>
          </a:prstGeom>
        </p:spPr>
        <p:txBody>
          <a:bodyPr lIns="0" tIns="0" rIns="0" bIns="0" rtlCol="0" anchor="t">
            <a:spAutoFit/>
          </a:bodyPr>
          <a:lstStyle/>
          <a:p>
            <a:pPr algn="l">
              <a:lnSpc>
                <a:spcPts val="4550"/>
              </a:lnSpc>
            </a:pPr>
            <a:r>
              <a:rPr lang="en-US" sz="2600" b="1">
                <a:solidFill>
                  <a:srgbClr val="F9FAFC"/>
                </a:solidFill>
                <a:latin typeface="Aptos Bold"/>
                <a:ea typeface="Aptos Bold"/>
                <a:cs typeface="Aptos Bold"/>
                <a:sym typeface="Aptos Bold"/>
              </a:rPr>
              <a:t>Risk Management and Decision Making</a:t>
            </a:r>
          </a:p>
        </p:txBody>
      </p:sp>
      <p:sp>
        <p:nvSpPr>
          <p:cNvPr id="34" name="TextBox 34"/>
          <p:cNvSpPr txBox="1"/>
          <p:nvPr/>
        </p:nvSpPr>
        <p:spPr>
          <a:xfrm>
            <a:off x="13649978" y="8126774"/>
            <a:ext cx="3376877" cy="1094740"/>
          </a:xfrm>
          <a:prstGeom prst="rect">
            <a:avLst/>
          </a:prstGeom>
        </p:spPr>
        <p:txBody>
          <a:bodyPr lIns="0" tIns="0" rIns="0" bIns="0" rtlCol="0" anchor="t">
            <a:spAutoFit/>
          </a:bodyPr>
          <a:lstStyle/>
          <a:p>
            <a:pPr algn="l">
              <a:lnSpc>
                <a:spcPts val="4550"/>
              </a:lnSpc>
            </a:pPr>
            <a:r>
              <a:rPr lang="en-US" sz="2600" b="1">
                <a:solidFill>
                  <a:srgbClr val="F9FAFC"/>
                </a:solidFill>
                <a:latin typeface="Aptos Bold"/>
                <a:ea typeface="Aptos Bold"/>
                <a:cs typeface="Aptos Bold"/>
                <a:sym typeface="Aptos Bold"/>
              </a:rPr>
              <a:t>Building Confidence Through Practice</a:t>
            </a:r>
          </a:p>
        </p:txBody>
      </p:sp>
      <p:sp>
        <p:nvSpPr>
          <p:cNvPr id="35" name="TextBox 35"/>
          <p:cNvSpPr txBox="1"/>
          <p:nvPr/>
        </p:nvSpPr>
        <p:spPr>
          <a:xfrm>
            <a:off x="12333910" y="1653229"/>
            <a:ext cx="991086" cy="506316"/>
          </a:xfrm>
          <a:prstGeom prst="rect">
            <a:avLst/>
          </a:prstGeom>
        </p:spPr>
        <p:txBody>
          <a:bodyPr lIns="0" tIns="0" rIns="0" bIns="0" rtlCol="0" anchor="t">
            <a:spAutoFit/>
          </a:bodyPr>
          <a:lstStyle/>
          <a:p>
            <a:pPr marL="0" lvl="0" indent="0" algn="ctr">
              <a:lnSpc>
                <a:spcPts val="3808"/>
              </a:lnSpc>
            </a:pPr>
            <a:r>
              <a:rPr lang="en-US" sz="3808" b="1">
                <a:solidFill>
                  <a:srgbClr val="F9FAFC"/>
                </a:solidFill>
                <a:latin typeface="Gotham Bold"/>
                <a:ea typeface="Gotham Bold"/>
                <a:cs typeface="Gotham Bold"/>
                <a:sym typeface="Gotham Bold"/>
              </a:rPr>
              <a:t>01</a:t>
            </a:r>
          </a:p>
        </p:txBody>
      </p:sp>
      <p:sp>
        <p:nvSpPr>
          <p:cNvPr id="36" name="TextBox 36"/>
          <p:cNvSpPr txBox="1"/>
          <p:nvPr/>
        </p:nvSpPr>
        <p:spPr>
          <a:xfrm>
            <a:off x="12333910" y="4979846"/>
            <a:ext cx="991086" cy="506316"/>
          </a:xfrm>
          <a:prstGeom prst="rect">
            <a:avLst/>
          </a:prstGeom>
        </p:spPr>
        <p:txBody>
          <a:bodyPr lIns="0" tIns="0" rIns="0" bIns="0" rtlCol="0" anchor="t">
            <a:spAutoFit/>
          </a:bodyPr>
          <a:lstStyle/>
          <a:p>
            <a:pPr marL="0" lvl="0" indent="0" algn="ctr">
              <a:lnSpc>
                <a:spcPts val="3808"/>
              </a:lnSpc>
            </a:pPr>
            <a:r>
              <a:rPr lang="en-US" sz="3808" b="1">
                <a:solidFill>
                  <a:srgbClr val="F9FAFC"/>
                </a:solidFill>
                <a:latin typeface="Gotham Bold"/>
                <a:ea typeface="Gotham Bold"/>
                <a:cs typeface="Gotham Bold"/>
                <a:sym typeface="Gotham Bold"/>
              </a:rPr>
              <a:t>02</a:t>
            </a:r>
          </a:p>
        </p:txBody>
      </p:sp>
      <p:sp>
        <p:nvSpPr>
          <p:cNvPr id="37" name="TextBox 37"/>
          <p:cNvSpPr txBox="1"/>
          <p:nvPr/>
        </p:nvSpPr>
        <p:spPr>
          <a:xfrm>
            <a:off x="12289314" y="8378378"/>
            <a:ext cx="991086" cy="506316"/>
          </a:xfrm>
          <a:prstGeom prst="rect">
            <a:avLst/>
          </a:prstGeom>
        </p:spPr>
        <p:txBody>
          <a:bodyPr lIns="0" tIns="0" rIns="0" bIns="0" rtlCol="0" anchor="t">
            <a:spAutoFit/>
          </a:bodyPr>
          <a:lstStyle/>
          <a:p>
            <a:pPr marL="0" lvl="0" indent="0" algn="ctr">
              <a:lnSpc>
                <a:spcPts val="3808"/>
              </a:lnSpc>
            </a:pPr>
            <a:r>
              <a:rPr lang="en-US" sz="3808" b="1">
                <a:solidFill>
                  <a:srgbClr val="F9FAFC"/>
                </a:solidFill>
                <a:latin typeface="Gotham Bold"/>
                <a:ea typeface="Gotham Bold"/>
                <a:cs typeface="Gotham Bold"/>
                <a:sym typeface="Gotham Bold"/>
              </a:rPr>
              <a:t>03</a:t>
            </a:r>
          </a:p>
        </p:txBody>
      </p:sp>
      <p:grpSp>
        <p:nvGrpSpPr>
          <p:cNvPr id="38" name="Group 38"/>
          <p:cNvGrpSpPr/>
          <p:nvPr/>
        </p:nvGrpSpPr>
        <p:grpSpPr>
          <a:xfrm>
            <a:off x="1552996" y="993541"/>
            <a:ext cx="47625" cy="3086100"/>
            <a:chOff x="0" y="0"/>
            <a:chExt cx="12543" cy="812800"/>
          </a:xfrm>
        </p:grpSpPr>
        <p:sp>
          <p:nvSpPr>
            <p:cNvPr id="39" name="Freeform 39"/>
            <p:cNvSpPr/>
            <p:nvPr/>
          </p:nvSpPr>
          <p:spPr>
            <a:xfrm>
              <a:off x="0" y="0"/>
              <a:ext cx="12543" cy="812800"/>
            </a:xfrm>
            <a:custGeom>
              <a:avLst/>
              <a:gdLst/>
              <a:ahLst/>
              <a:cxnLst/>
              <a:rect l="l" t="t" r="r" b="b"/>
              <a:pathLst>
                <a:path w="12543" h="812800">
                  <a:moveTo>
                    <a:pt x="0" y="0"/>
                  </a:moveTo>
                  <a:lnTo>
                    <a:pt x="12543" y="0"/>
                  </a:lnTo>
                  <a:lnTo>
                    <a:pt x="12543" y="812800"/>
                  </a:lnTo>
                  <a:lnTo>
                    <a:pt x="0" y="812800"/>
                  </a:lnTo>
                  <a:close/>
                </a:path>
              </a:pathLst>
            </a:custGeom>
            <a:solidFill>
              <a:srgbClr val="F9FAFC"/>
            </a:solidFill>
          </p:spPr>
        </p:sp>
        <p:sp>
          <p:nvSpPr>
            <p:cNvPr id="40" name="TextBox 40"/>
            <p:cNvSpPr txBox="1"/>
            <p:nvPr/>
          </p:nvSpPr>
          <p:spPr>
            <a:xfrm>
              <a:off x="0" y="47625"/>
              <a:ext cx="12543" cy="765175"/>
            </a:xfrm>
            <a:prstGeom prst="rect">
              <a:avLst/>
            </a:prstGeom>
          </p:spPr>
          <p:txBody>
            <a:bodyPr lIns="50800" tIns="50800" rIns="50800" bIns="50800" rtlCol="0" anchor="ctr"/>
            <a:lstStyle/>
            <a:p>
              <a:pPr algn="ctr">
                <a:lnSpc>
                  <a:spcPts val="2600"/>
                </a:lnSpc>
              </a:pPr>
              <a:endParaRPr/>
            </a:p>
          </p:txBody>
        </p:sp>
      </p:grpSp>
      <p:grpSp>
        <p:nvGrpSpPr>
          <p:cNvPr id="41" name="Group 41"/>
          <p:cNvGrpSpPr/>
          <p:nvPr/>
        </p:nvGrpSpPr>
        <p:grpSpPr>
          <a:xfrm>
            <a:off x="1524243" y="993541"/>
            <a:ext cx="105132" cy="1390650"/>
            <a:chOff x="0" y="0"/>
            <a:chExt cx="27689" cy="366262"/>
          </a:xfrm>
        </p:grpSpPr>
        <p:sp>
          <p:nvSpPr>
            <p:cNvPr id="42" name="Freeform 42"/>
            <p:cNvSpPr/>
            <p:nvPr/>
          </p:nvSpPr>
          <p:spPr>
            <a:xfrm>
              <a:off x="0" y="0"/>
              <a:ext cx="27689" cy="366262"/>
            </a:xfrm>
            <a:custGeom>
              <a:avLst/>
              <a:gdLst/>
              <a:ahLst/>
              <a:cxnLst/>
              <a:rect l="l" t="t" r="r" b="b"/>
              <a:pathLst>
                <a:path w="27689" h="366262">
                  <a:moveTo>
                    <a:pt x="0" y="0"/>
                  </a:moveTo>
                  <a:lnTo>
                    <a:pt x="27689" y="0"/>
                  </a:lnTo>
                  <a:lnTo>
                    <a:pt x="27689" y="366262"/>
                  </a:lnTo>
                  <a:lnTo>
                    <a:pt x="0" y="366262"/>
                  </a:lnTo>
                  <a:close/>
                </a:path>
              </a:pathLst>
            </a:custGeom>
            <a:solidFill>
              <a:srgbClr val="C3C2C7"/>
            </a:solidFill>
          </p:spPr>
        </p:sp>
        <p:sp>
          <p:nvSpPr>
            <p:cNvPr id="43" name="TextBox 43"/>
            <p:cNvSpPr txBox="1"/>
            <p:nvPr/>
          </p:nvSpPr>
          <p:spPr>
            <a:xfrm>
              <a:off x="0" y="47625"/>
              <a:ext cx="27689" cy="318637"/>
            </a:xfrm>
            <a:prstGeom prst="rect">
              <a:avLst/>
            </a:prstGeom>
          </p:spPr>
          <p:txBody>
            <a:bodyPr lIns="50800" tIns="50800" rIns="50800" bIns="50800" rtlCol="0" anchor="ctr"/>
            <a:lstStyle/>
            <a:p>
              <a:pPr algn="ctr">
                <a:lnSpc>
                  <a:spcPts val="2600"/>
                </a:lnSpc>
              </a:pPr>
              <a:endParaRPr/>
            </a:p>
          </p:txBody>
        </p:sp>
      </p:grpSp>
      <p:sp>
        <p:nvSpPr>
          <p:cNvPr id="44" name="Freeform 44"/>
          <p:cNvSpPr/>
          <p:nvPr/>
        </p:nvSpPr>
        <p:spPr>
          <a:xfrm>
            <a:off x="1398409" y="7102322"/>
            <a:ext cx="5269595" cy="3100384"/>
          </a:xfrm>
          <a:custGeom>
            <a:avLst/>
            <a:gdLst/>
            <a:ahLst/>
            <a:cxnLst/>
            <a:rect l="l" t="t" r="r" b="b"/>
            <a:pathLst>
              <a:path w="5269595" h="3100384">
                <a:moveTo>
                  <a:pt x="0" y="0"/>
                </a:moveTo>
                <a:lnTo>
                  <a:pt x="5269596" y="0"/>
                </a:lnTo>
                <a:lnTo>
                  <a:pt x="5269596" y="3100384"/>
                </a:lnTo>
                <a:lnTo>
                  <a:pt x="0" y="3100384"/>
                </a:lnTo>
                <a:lnTo>
                  <a:pt x="0" y="0"/>
                </a:lnTo>
                <a:close/>
              </a:path>
            </a:pathLst>
          </a:custGeom>
          <a:blipFill>
            <a:blip r:embed="rId5"/>
            <a:stretch>
              <a:fillRect/>
            </a:stretch>
          </a:blipFill>
        </p:spPr>
      </p:sp>
      <p:grpSp>
        <p:nvGrpSpPr>
          <p:cNvPr id="45" name="Group 45"/>
          <p:cNvGrpSpPr/>
          <p:nvPr/>
        </p:nvGrpSpPr>
        <p:grpSpPr>
          <a:xfrm>
            <a:off x="1524243" y="7223455"/>
            <a:ext cx="4959858" cy="2773482"/>
            <a:chOff x="0" y="0"/>
            <a:chExt cx="547064" cy="305911"/>
          </a:xfrm>
        </p:grpSpPr>
        <p:sp>
          <p:nvSpPr>
            <p:cNvPr id="46" name="Freeform 46"/>
            <p:cNvSpPr/>
            <p:nvPr/>
          </p:nvSpPr>
          <p:spPr>
            <a:xfrm>
              <a:off x="0" y="0"/>
              <a:ext cx="547064" cy="305910"/>
            </a:xfrm>
            <a:custGeom>
              <a:avLst/>
              <a:gdLst/>
              <a:ahLst/>
              <a:cxnLst/>
              <a:rect l="l" t="t" r="r" b="b"/>
              <a:pathLst>
                <a:path w="547064" h="305910">
                  <a:moveTo>
                    <a:pt x="0" y="0"/>
                  </a:moveTo>
                  <a:lnTo>
                    <a:pt x="547064" y="0"/>
                  </a:lnTo>
                  <a:lnTo>
                    <a:pt x="547064" y="305910"/>
                  </a:lnTo>
                  <a:lnTo>
                    <a:pt x="0" y="305910"/>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47" name="TextBox 47"/>
            <p:cNvSpPr txBox="1"/>
            <p:nvPr/>
          </p:nvSpPr>
          <p:spPr>
            <a:xfrm>
              <a:off x="0" y="-38100"/>
              <a:ext cx="547064" cy="344011"/>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1073296" y="8025394"/>
            <a:ext cx="901894" cy="901894"/>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5E90"/>
            </a:solidFill>
          </p:spPr>
        </p:sp>
        <p:sp>
          <p:nvSpPr>
            <p:cNvPr id="50" name="TextBox 50"/>
            <p:cNvSpPr txBox="1"/>
            <p:nvPr/>
          </p:nvSpPr>
          <p:spPr>
            <a:xfrm>
              <a:off x="76200" y="123825"/>
              <a:ext cx="660400" cy="612775"/>
            </a:xfrm>
            <a:prstGeom prst="rect">
              <a:avLst/>
            </a:prstGeom>
          </p:spPr>
          <p:txBody>
            <a:bodyPr lIns="50800" tIns="50800" rIns="50800" bIns="50800" rtlCol="0" anchor="ctr"/>
            <a:lstStyle/>
            <a:p>
              <a:pPr algn="ctr">
                <a:lnSpc>
                  <a:spcPts val="2600"/>
                </a:lnSpc>
              </a:pPr>
              <a:endParaRPr/>
            </a:p>
          </p:txBody>
        </p:sp>
      </p:grpSp>
      <p:sp>
        <p:nvSpPr>
          <p:cNvPr id="51" name="TextBox 51"/>
          <p:cNvSpPr txBox="1"/>
          <p:nvPr/>
        </p:nvSpPr>
        <p:spPr>
          <a:xfrm>
            <a:off x="2231247" y="7984148"/>
            <a:ext cx="3542531" cy="1094738"/>
          </a:xfrm>
          <a:prstGeom prst="rect">
            <a:avLst/>
          </a:prstGeom>
        </p:spPr>
        <p:txBody>
          <a:bodyPr lIns="0" tIns="0" rIns="0" bIns="0" rtlCol="0" anchor="t">
            <a:spAutoFit/>
          </a:bodyPr>
          <a:lstStyle/>
          <a:p>
            <a:pPr algn="l">
              <a:lnSpc>
                <a:spcPts val="4550"/>
              </a:lnSpc>
            </a:pPr>
            <a:r>
              <a:rPr lang="en-US" sz="2600" b="1">
                <a:solidFill>
                  <a:srgbClr val="F9FAFC"/>
                </a:solidFill>
                <a:latin typeface="Aptos Bold"/>
                <a:ea typeface="Aptos Bold"/>
                <a:cs typeface="Aptos Bold"/>
                <a:sym typeface="Aptos Bold"/>
              </a:rPr>
              <a:t>Spotting Opportunities in Problems</a:t>
            </a:r>
          </a:p>
        </p:txBody>
      </p:sp>
      <p:sp>
        <p:nvSpPr>
          <p:cNvPr id="52" name="TextBox 52"/>
          <p:cNvSpPr txBox="1"/>
          <p:nvPr/>
        </p:nvSpPr>
        <p:spPr>
          <a:xfrm>
            <a:off x="1028700" y="8262627"/>
            <a:ext cx="991086" cy="506316"/>
          </a:xfrm>
          <a:prstGeom prst="rect">
            <a:avLst/>
          </a:prstGeom>
        </p:spPr>
        <p:txBody>
          <a:bodyPr lIns="0" tIns="0" rIns="0" bIns="0" rtlCol="0" anchor="t">
            <a:spAutoFit/>
          </a:bodyPr>
          <a:lstStyle/>
          <a:p>
            <a:pPr marL="0" lvl="0" indent="0" algn="ctr">
              <a:lnSpc>
                <a:spcPts val="3808"/>
              </a:lnSpc>
            </a:pPr>
            <a:r>
              <a:rPr lang="en-US" sz="3808" b="1">
                <a:solidFill>
                  <a:srgbClr val="F9FAFC"/>
                </a:solidFill>
                <a:latin typeface="Gotham Bold"/>
                <a:ea typeface="Gotham Bold"/>
                <a:cs typeface="Gotham Bold"/>
                <a:sym typeface="Gotham Bold"/>
              </a:rPr>
              <a:t>01</a:t>
            </a:r>
          </a:p>
        </p:txBody>
      </p:sp>
      <p:sp>
        <p:nvSpPr>
          <p:cNvPr id="53" name="Freeform 53"/>
          <p:cNvSpPr/>
          <p:nvPr/>
        </p:nvSpPr>
        <p:spPr>
          <a:xfrm>
            <a:off x="6988357" y="7102322"/>
            <a:ext cx="5269595" cy="3100384"/>
          </a:xfrm>
          <a:custGeom>
            <a:avLst/>
            <a:gdLst/>
            <a:ahLst/>
            <a:cxnLst/>
            <a:rect l="l" t="t" r="r" b="b"/>
            <a:pathLst>
              <a:path w="5269595" h="3100384">
                <a:moveTo>
                  <a:pt x="0" y="0"/>
                </a:moveTo>
                <a:lnTo>
                  <a:pt x="5269596" y="0"/>
                </a:lnTo>
                <a:lnTo>
                  <a:pt x="5269596" y="3100384"/>
                </a:lnTo>
                <a:lnTo>
                  <a:pt x="0" y="3100384"/>
                </a:lnTo>
                <a:lnTo>
                  <a:pt x="0" y="0"/>
                </a:lnTo>
                <a:close/>
              </a:path>
            </a:pathLst>
          </a:custGeom>
          <a:blipFill>
            <a:blip r:embed="rId5"/>
            <a:stretch>
              <a:fillRect/>
            </a:stretch>
          </a:blipFill>
        </p:spPr>
      </p:sp>
      <p:grpSp>
        <p:nvGrpSpPr>
          <p:cNvPr id="54" name="Group 54"/>
          <p:cNvGrpSpPr/>
          <p:nvPr/>
        </p:nvGrpSpPr>
        <p:grpSpPr>
          <a:xfrm>
            <a:off x="7114191" y="7223455"/>
            <a:ext cx="4959858" cy="2773482"/>
            <a:chOff x="0" y="0"/>
            <a:chExt cx="547064" cy="305911"/>
          </a:xfrm>
        </p:grpSpPr>
        <p:sp>
          <p:nvSpPr>
            <p:cNvPr id="55" name="Freeform 55"/>
            <p:cNvSpPr/>
            <p:nvPr/>
          </p:nvSpPr>
          <p:spPr>
            <a:xfrm>
              <a:off x="0" y="0"/>
              <a:ext cx="547064" cy="305910"/>
            </a:xfrm>
            <a:custGeom>
              <a:avLst/>
              <a:gdLst/>
              <a:ahLst/>
              <a:cxnLst/>
              <a:rect l="l" t="t" r="r" b="b"/>
              <a:pathLst>
                <a:path w="547064" h="305910">
                  <a:moveTo>
                    <a:pt x="0" y="0"/>
                  </a:moveTo>
                  <a:lnTo>
                    <a:pt x="547064" y="0"/>
                  </a:lnTo>
                  <a:lnTo>
                    <a:pt x="547064" y="305910"/>
                  </a:lnTo>
                  <a:lnTo>
                    <a:pt x="0" y="305910"/>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56" name="TextBox 56"/>
            <p:cNvSpPr txBox="1"/>
            <p:nvPr/>
          </p:nvSpPr>
          <p:spPr>
            <a:xfrm>
              <a:off x="0" y="-38100"/>
              <a:ext cx="547064" cy="344011"/>
            </a:xfrm>
            <a:prstGeom prst="rect">
              <a:avLst/>
            </a:prstGeom>
          </p:spPr>
          <p:txBody>
            <a:bodyPr lIns="50800" tIns="50800" rIns="50800" bIns="50800" rtlCol="0" anchor="ctr"/>
            <a:lstStyle/>
            <a:p>
              <a:pPr algn="ctr">
                <a:lnSpc>
                  <a:spcPts val="2659"/>
                </a:lnSpc>
              </a:pPr>
              <a:endParaRPr/>
            </a:p>
          </p:txBody>
        </p:sp>
      </p:grpSp>
      <p:sp>
        <p:nvSpPr>
          <p:cNvPr id="57" name="TextBox 57"/>
          <p:cNvSpPr txBox="1"/>
          <p:nvPr/>
        </p:nvSpPr>
        <p:spPr>
          <a:xfrm>
            <a:off x="8155716" y="7948299"/>
            <a:ext cx="3186025" cy="1094740"/>
          </a:xfrm>
          <a:prstGeom prst="rect">
            <a:avLst/>
          </a:prstGeom>
        </p:spPr>
        <p:txBody>
          <a:bodyPr lIns="0" tIns="0" rIns="0" bIns="0" rtlCol="0" anchor="t">
            <a:spAutoFit/>
          </a:bodyPr>
          <a:lstStyle/>
          <a:p>
            <a:pPr algn="l">
              <a:lnSpc>
                <a:spcPts val="4550"/>
              </a:lnSpc>
            </a:pPr>
            <a:r>
              <a:rPr lang="en-US" sz="2600" b="1">
                <a:solidFill>
                  <a:srgbClr val="F9FAFC"/>
                </a:solidFill>
                <a:latin typeface="Aptos Bold"/>
                <a:ea typeface="Aptos Bold"/>
                <a:cs typeface="Aptos Bold"/>
                <a:sym typeface="Aptos Bold"/>
              </a:rPr>
              <a:t>Adapting When Under Pressure</a:t>
            </a:r>
          </a:p>
        </p:txBody>
      </p:sp>
      <p:grpSp>
        <p:nvGrpSpPr>
          <p:cNvPr id="58" name="Group 58"/>
          <p:cNvGrpSpPr/>
          <p:nvPr/>
        </p:nvGrpSpPr>
        <p:grpSpPr>
          <a:xfrm>
            <a:off x="6663243" y="8025394"/>
            <a:ext cx="901894" cy="901894"/>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5E90"/>
            </a:solidFill>
          </p:spPr>
        </p:sp>
        <p:sp>
          <p:nvSpPr>
            <p:cNvPr id="60" name="TextBox 60"/>
            <p:cNvSpPr txBox="1"/>
            <p:nvPr/>
          </p:nvSpPr>
          <p:spPr>
            <a:xfrm>
              <a:off x="76200" y="123825"/>
              <a:ext cx="660400" cy="612775"/>
            </a:xfrm>
            <a:prstGeom prst="rect">
              <a:avLst/>
            </a:prstGeom>
          </p:spPr>
          <p:txBody>
            <a:bodyPr lIns="50800" tIns="50800" rIns="50800" bIns="50800" rtlCol="0" anchor="ctr"/>
            <a:lstStyle/>
            <a:p>
              <a:pPr algn="ctr">
                <a:lnSpc>
                  <a:spcPts val="2600"/>
                </a:lnSpc>
              </a:pPr>
              <a:endParaRPr/>
            </a:p>
          </p:txBody>
        </p:sp>
      </p:grpSp>
      <p:sp>
        <p:nvSpPr>
          <p:cNvPr id="61" name="TextBox 61"/>
          <p:cNvSpPr txBox="1"/>
          <p:nvPr/>
        </p:nvSpPr>
        <p:spPr>
          <a:xfrm>
            <a:off x="6618648" y="8262627"/>
            <a:ext cx="991086" cy="506316"/>
          </a:xfrm>
          <a:prstGeom prst="rect">
            <a:avLst/>
          </a:prstGeom>
        </p:spPr>
        <p:txBody>
          <a:bodyPr lIns="0" tIns="0" rIns="0" bIns="0" rtlCol="0" anchor="t">
            <a:spAutoFit/>
          </a:bodyPr>
          <a:lstStyle/>
          <a:p>
            <a:pPr marL="0" lvl="0" indent="0" algn="ctr">
              <a:lnSpc>
                <a:spcPts val="3808"/>
              </a:lnSpc>
            </a:pPr>
            <a:r>
              <a:rPr lang="en-US" sz="3808" b="1">
                <a:solidFill>
                  <a:srgbClr val="F9FAFC"/>
                </a:solidFill>
                <a:latin typeface="Gotham Bold"/>
                <a:ea typeface="Gotham Bold"/>
                <a:cs typeface="Gotham Bold"/>
                <a:sym typeface="Gotham Bold"/>
              </a:rPr>
              <a:t>02</a:t>
            </a:r>
          </a:p>
        </p:txBody>
      </p:sp>
      <p:sp>
        <p:nvSpPr>
          <p:cNvPr id="62" name="TextBox 62"/>
          <p:cNvSpPr txBox="1"/>
          <p:nvPr/>
        </p:nvSpPr>
        <p:spPr>
          <a:xfrm>
            <a:off x="13877445" y="4523442"/>
            <a:ext cx="3376877" cy="1666238"/>
          </a:xfrm>
          <a:prstGeom prst="rect">
            <a:avLst/>
          </a:prstGeom>
        </p:spPr>
        <p:txBody>
          <a:bodyPr lIns="0" tIns="0" rIns="0" bIns="0" rtlCol="0" anchor="t">
            <a:spAutoFit/>
          </a:bodyPr>
          <a:lstStyle/>
          <a:p>
            <a:pPr algn="l">
              <a:lnSpc>
                <a:spcPts val="4550"/>
              </a:lnSpc>
            </a:pPr>
            <a:r>
              <a:rPr lang="en-US" sz="2600" b="1">
                <a:solidFill>
                  <a:srgbClr val="F9FAFC"/>
                </a:solidFill>
                <a:latin typeface="Aptos Bold"/>
                <a:ea typeface="Aptos Bold"/>
                <a:cs typeface="Aptos Bold"/>
                <a:sym typeface="Aptos Bold"/>
              </a:rPr>
              <a:t>Teamwork and Interdisciplinary Collaboration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473105" y="1498438"/>
            <a:ext cx="3227534" cy="4086119"/>
            <a:chOff x="0" y="0"/>
            <a:chExt cx="500029" cy="633047"/>
          </a:xfrm>
        </p:grpSpPr>
        <p:sp>
          <p:nvSpPr>
            <p:cNvPr id="10" name="Freeform 10"/>
            <p:cNvSpPr/>
            <p:nvPr/>
          </p:nvSpPr>
          <p:spPr>
            <a:xfrm>
              <a:off x="0" y="0"/>
              <a:ext cx="500029" cy="633047"/>
            </a:xfrm>
            <a:custGeom>
              <a:avLst/>
              <a:gdLst/>
              <a:ahLst/>
              <a:cxnLst/>
              <a:rect l="l" t="t" r="r" b="b"/>
              <a:pathLst>
                <a:path w="500029" h="633047">
                  <a:moveTo>
                    <a:pt x="0" y="0"/>
                  </a:moveTo>
                  <a:lnTo>
                    <a:pt x="500029" y="0"/>
                  </a:lnTo>
                  <a:lnTo>
                    <a:pt x="500029" y="633047"/>
                  </a:lnTo>
                  <a:lnTo>
                    <a:pt x="0" y="633047"/>
                  </a:lnTo>
                  <a:close/>
                </a:path>
              </a:pathLst>
            </a:custGeom>
            <a:blipFill>
              <a:blip r:embed="rId5"/>
              <a:stretch>
                <a:fillRect l="-44655" r="-44655"/>
              </a:stretch>
            </a:blipFill>
          </p:spPr>
        </p:sp>
      </p:grpSp>
      <p:grpSp>
        <p:nvGrpSpPr>
          <p:cNvPr id="11" name="Group 11"/>
          <p:cNvGrpSpPr/>
          <p:nvPr/>
        </p:nvGrpSpPr>
        <p:grpSpPr>
          <a:xfrm>
            <a:off x="4874207" y="1498438"/>
            <a:ext cx="12556543" cy="4086119"/>
            <a:chOff x="0" y="0"/>
            <a:chExt cx="1945337" cy="633047"/>
          </a:xfrm>
        </p:grpSpPr>
        <p:sp>
          <p:nvSpPr>
            <p:cNvPr id="12" name="Freeform 12"/>
            <p:cNvSpPr/>
            <p:nvPr/>
          </p:nvSpPr>
          <p:spPr>
            <a:xfrm>
              <a:off x="0" y="0"/>
              <a:ext cx="1945337" cy="633047"/>
            </a:xfrm>
            <a:custGeom>
              <a:avLst/>
              <a:gdLst/>
              <a:ahLst/>
              <a:cxnLst/>
              <a:rect l="l" t="t" r="r" b="b"/>
              <a:pathLst>
                <a:path w="1945337" h="633047">
                  <a:moveTo>
                    <a:pt x="0" y="0"/>
                  </a:moveTo>
                  <a:lnTo>
                    <a:pt x="1945337" y="0"/>
                  </a:lnTo>
                  <a:lnTo>
                    <a:pt x="1945337" y="633047"/>
                  </a:lnTo>
                  <a:lnTo>
                    <a:pt x="0" y="633047"/>
                  </a:lnTo>
                  <a:close/>
                </a:path>
              </a:pathLst>
            </a:custGeom>
            <a:blipFill>
              <a:blip r:embed="rId6"/>
              <a:stretch>
                <a:fillRect t="-52368" b="-52368"/>
              </a:stretch>
            </a:blipFill>
          </p:spPr>
        </p:sp>
      </p:grpSp>
      <p:grpSp>
        <p:nvGrpSpPr>
          <p:cNvPr id="13" name="Group 13"/>
          <p:cNvGrpSpPr/>
          <p:nvPr/>
        </p:nvGrpSpPr>
        <p:grpSpPr>
          <a:xfrm>
            <a:off x="1473105" y="6162015"/>
            <a:ext cx="2459398" cy="2438199"/>
            <a:chOff x="0" y="0"/>
            <a:chExt cx="341959" cy="339011"/>
          </a:xfrm>
        </p:grpSpPr>
        <p:sp>
          <p:nvSpPr>
            <p:cNvPr id="14" name="Freeform 14"/>
            <p:cNvSpPr/>
            <p:nvPr/>
          </p:nvSpPr>
          <p:spPr>
            <a:xfrm>
              <a:off x="0" y="0"/>
              <a:ext cx="341959" cy="339011"/>
            </a:xfrm>
            <a:custGeom>
              <a:avLst/>
              <a:gdLst/>
              <a:ahLst/>
              <a:cxnLst/>
              <a:rect l="l" t="t" r="r" b="b"/>
              <a:pathLst>
                <a:path w="341959" h="339011">
                  <a:moveTo>
                    <a:pt x="0" y="0"/>
                  </a:moveTo>
                  <a:lnTo>
                    <a:pt x="341959" y="0"/>
                  </a:lnTo>
                  <a:lnTo>
                    <a:pt x="341959" y="339011"/>
                  </a:lnTo>
                  <a:lnTo>
                    <a:pt x="0" y="339011"/>
                  </a:lnTo>
                  <a:close/>
                </a:path>
              </a:pathLst>
            </a:custGeom>
            <a:solidFill>
              <a:srgbClr val="000000">
                <a:alpha val="0"/>
              </a:srgbClr>
            </a:solidFill>
            <a:ln w="28575" cap="sq">
              <a:solidFill>
                <a:srgbClr val="305E90"/>
              </a:solidFill>
              <a:prstDash val="solid"/>
              <a:miter/>
            </a:ln>
          </p:spPr>
        </p:sp>
        <p:sp>
          <p:nvSpPr>
            <p:cNvPr id="15" name="TextBox 15"/>
            <p:cNvSpPr txBox="1"/>
            <p:nvPr/>
          </p:nvSpPr>
          <p:spPr>
            <a:xfrm>
              <a:off x="0" y="-38100"/>
              <a:ext cx="341959" cy="377111"/>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61034" y="6324589"/>
            <a:ext cx="2084214" cy="2079995"/>
          </a:xfrm>
          <a:custGeom>
            <a:avLst/>
            <a:gdLst/>
            <a:ahLst/>
            <a:cxnLst/>
            <a:rect l="l" t="t" r="r" b="b"/>
            <a:pathLst>
              <a:path w="2084214" h="2079995">
                <a:moveTo>
                  <a:pt x="0" y="0"/>
                </a:moveTo>
                <a:lnTo>
                  <a:pt x="2084215" y="0"/>
                </a:lnTo>
                <a:lnTo>
                  <a:pt x="2084215" y="2079995"/>
                </a:lnTo>
                <a:lnTo>
                  <a:pt x="0" y="2079995"/>
                </a:lnTo>
                <a:lnTo>
                  <a:pt x="0" y="0"/>
                </a:lnTo>
                <a:close/>
              </a:path>
            </a:pathLst>
          </a:custGeom>
          <a:blipFill>
            <a:blip r:embed="rId7"/>
            <a:stretch>
              <a:fillRect/>
            </a:stretch>
          </a:blipFill>
        </p:spPr>
      </p:sp>
      <p:grpSp>
        <p:nvGrpSpPr>
          <p:cNvPr id="17" name="Group 17"/>
          <p:cNvGrpSpPr/>
          <p:nvPr/>
        </p:nvGrpSpPr>
        <p:grpSpPr>
          <a:xfrm>
            <a:off x="1705833" y="6377962"/>
            <a:ext cx="1965518" cy="1948576"/>
            <a:chOff x="0" y="0"/>
            <a:chExt cx="273289" cy="270933"/>
          </a:xfrm>
        </p:grpSpPr>
        <p:sp>
          <p:nvSpPr>
            <p:cNvPr id="18" name="Freeform 18"/>
            <p:cNvSpPr/>
            <p:nvPr/>
          </p:nvSpPr>
          <p:spPr>
            <a:xfrm>
              <a:off x="0" y="0"/>
              <a:ext cx="273289" cy="270933"/>
            </a:xfrm>
            <a:custGeom>
              <a:avLst/>
              <a:gdLst/>
              <a:ahLst/>
              <a:cxnLst/>
              <a:rect l="l" t="t" r="r" b="b"/>
              <a:pathLst>
                <a:path w="273289" h="270933">
                  <a:moveTo>
                    <a:pt x="0" y="0"/>
                  </a:moveTo>
                  <a:lnTo>
                    <a:pt x="273289" y="0"/>
                  </a:lnTo>
                  <a:lnTo>
                    <a:pt x="273289" y="270933"/>
                  </a:lnTo>
                  <a:lnTo>
                    <a:pt x="0" y="270933"/>
                  </a:lnTo>
                  <a:close/>
                </a:path>
              </a:pathLst>
            </a:custGeom>
            <a:gradFill rotWithShape="1">
              <a:gsLst>
                <a:gs pos="0">
                  <a:srgbClr val="404040">
                    <a:alpha val="100000"/>
                  </a:srgbClr>
                </a:gs>
                <a:gs pos="100000">
                  <a:srgbClr val="262626">
                    <a:alpha val="100000"/>
                  </a:srgbClr>
                </a:gs>
              </a:gsLst>
              <a:path path="circle">
                <a:fillToRect r="100000" b="100000"/>
              </a:path>
              <a:tileRect l="-100000" t="-100000"/>
            </a:gradFill>
          </p:spPr>
        </p:sp>
        <p:sp>
          <p:nvSpPr>
            <p:cNvPr id="19" name="TextBox 19"/>
            <p:cNvSpPr txBox="1"/>
            <p:nvPr/>
          </p:nvSpPr>
          <p:spPr>
            <a:xfrm>
              <a:off x="0" y="-38100"/>
              <a:ext cx="273289" cy="30903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10800000">
            <a:off x="17354372" y="2498457"/>
            <a:ext cx="47625" cy="3086100"/>
            <a:chOff x="0" y="0"/>
            <a:chExt cx="12543" cy="812800"/>
          </a:xfrm>
        </p:grpSpPr>
        <p:sp>
          <p:nvSpPr>
            <p:cNvPr id="21" name="Freeform 21"/>
            <p:cNvSpPr/>
            <p:nvPr/>
          </p:nvSpPr>
          <p:spPr>
            <a:xfrm>
              <a:off x="0" y="0"/>
              <a:ext cx="12543" cy="812800"/>
            </a:xfrm>
            <a:custGeom>
              <a:avLst/>
              <a:gdLst/>
              <a:ahLst/>
              <a:cxnLst/>
              <a:rect l="l" t="t" r="r" b="b"/>
              <a:pathLst>
                <a:path w="12543" h="812800">
                  <a:moveTo>
                    <a:pt x="0" y="0"/>
                  </a:moveTo>
                  <a:lnTo>
                    <a:pt x="12543" y="0"/>
                  </a:lnTo>
                  <a:lnTo>
                    <a:pt x="12543" y="812800"/>
                  </a:lnTo>
                  <a:lnTo>
                    <a:pt x="0" y="812800"/>
                  </a:lnTo>
                  <a:close/>
                </a:path>
              </a:pathLst>
            </a:custGeom>
            <a:solidFill>
              <a:srgbClr val="F9FAFC"/>
            </a:solidFill>
          </p:spPr>
        </p:sp>
        <p:sp>
          <p:nvSpPr>
            <p:cNvPr id="22" name="TextBox 22"/>
            <p:cNvSpPr txBox="1"/>
            <p:nvPr/>
          </p:nvSpPr>
          <p:spPr>
            <a:xfrm>
              <a:off x="0" y="47625"/>
              <a:ext cx="12543" cy="765175"/>
            </a:xfrm>
            <a:prstGeom prst="rect">
              <a:avLst/>
            </a:prstGeom>
          </p:spPr>
          <p:txBody>
            <a:bodyPr lIns="50800" tIns="50800" rIns="50800" bIns="50800" rtlCol="0" anchor="ctr"/>
            <a:lstStyle/>
            <a:p>
              <a:pPr algn="ctr">
                <a:lnSpc>
                  <a:spcPts val="2600"/>
                </a:lnSpc>
              </a:pPr>
              <a:endParaRPr/>
            </a:p>
          </p:txBody>
        </p:sp>
      </p:grpSp>
      <p:grpSp>
        <p:nvGrpSpPr>
          <p:cNvPr id="23" name="Group 23"/>
          <p:cNvGrpSpPr/>
          <p:nvPr/>
        </p:nvGrpSpPr>
        <p:grpSpPr>
          <a:xfrm rot="-10800000">
            <a:off x="17325618" y="4193907"/>
            <a:ext cx="105132" cy="1390650"/>
            <a:chOff x="0" y="0"/>
            <a:chExt cx="27689" cy="366262"/>
          </a:xfrm>
        </p:grpSpPr>
        <p:sp>
          <p:nvSpPr>
            <p:cNvPr id="24" name="Freeform 24"/>
            <p:cNvSpPr/>
            <p:nvPr/>
          </p:nvSpPr>
          <p:spPr>
            <a:xfrm>
              <a:off x="0" y="0"/>
              <a:ext cx="27689" cy="366262"/>
            </a:xfrm>
            <a:custGeom>
              <a:avLst/>
              <a:gdLst/>
              <a:ahLst/>
              <a:cxnLst/>
              <a:rect l="l" t="t" r="r" b="b"/>
              <a:pathLst>
                <a:path w="27689" h="366262">
                  <a:moveTo>
                    <a:pt x="0" y="0"/>
                  </a:moveTo>
                  <a:lnTo>
                    <a:pt x="27689" y="0"/>
                  </a:lnTo>
                  <a:lnTo>
                    <a:pt x="27689" y="366262"/>
                  </a:lnTo>
                  <a:lnTo>
                    <a:pt x="0" y="366262"/>
                  </a:lnTo>
                  <a:close/>
                </a:path>
              </a:pathLst>
            </a:custGeom>
            <a:solidFill>
              <a:srgbClr val="C3C2C7"/>
            </a:solidFill>
          </p:spPr>
        </p:sp>
        <p:sp>
          <p:nvSpPr>
            <p:cNvPr id="25" name="TextBox 25"/>
            <p:cNvSpPr txBox="1"/>
            <p:nvPr/>
          </p:nvSpPr>
          <p:spPr>
            <a:xfrm>
              <a:off x="0" y="47625"/>
              <a:ext cx="27689" cy="318637"/>
            </a:xfrm>
            <a:prstGeom prst="rect">
              <a:avLst/>
            </a:prstGeom>
          </p:spPr>
          <p:txBody>
            <a:bodyPr lIns="50800" tIns="50800" rIns="50800" bIns="50800" rtlCol="0" anchor="ctr"/>
            <a:lstStyle/>
            <a:p>
              <a:pPr algn="ctr">
                <a:lnSpc>
                  <a:spcPts val="2600"/>
                </a:lnSpc>
              </a:pPr>
              <a:endParaRPr/>
            </a:p>
          </p:txBody>
        </p:sp>
      </p:grpSp>
      <p:sp>
        <p:nvSpPr>
          <p:cNvPr id="26" name="Freeform 26"/>
          <p:cNvSpPr/>
          <p:nvPr/>
        </p:nvSpPr>
        <p:spPr>
          <a:xfrm>
            <a:off x="2231546" y="6905324"/>
            <a:ext cx="942515" cy="918524"/>
          </a:xfrm>
          <a:custGeom>
            <a:avLst/>
            <a:gdLst/>
            <a:ahLst/>
            <a:cxnLst/>
            <a:rect l="l" t="t" r="r" b="b"/>
            <a:pathLst>
              <a:path w="942515" h="918524">
                <a:moveTo>
                  <a:pt x="0" y="0"/>
                </a:moveTo>
                <a:lnTo>
                  <a:pt x="942515" y="0"/>
                </a:lnTo>
                <a:lnTo>
                  <a:pt x="942515" y="918524"/>
                </a:lnTo>
                <a:lnTo>
                  <a:pt x="0" y="9185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TextBox 27"/>
          <p:cNvSpPr txBox="1"/>
          <p:nvPr/>
        </p:nvSpPr>
        <p:spPr>
          <a:xfrm>
            <a:off x="1418574" y="564568"/>
            <a:ext cx="11482925" cy="809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Real-World Examples</a:t>
            </a:r>
          </a:p>
        </p:txBody>
      </p:sp>
      <p:sp>
        <p:nvSpPr>
          <p:cNvPr id="28" name="TextBox 28"/>
          <p:cNvSpPr txBox="1"/>
          <p:nvPr/>
        </p:nvSpPr>
        <p:spPr>
          <a:xfrm>
            <a:off x="4538081" y="6153786"/>
            <a:ext cx="12892669" cy="3952239"/>
          </a:xfrm>
          <a:prstGeom prst="rect">
            <a:avLst/>
          </a:prstGeom>
        </p:spPr>
        <p:txBody>
          <a:bodyPr lIns="0" tIns="0" rIns="0" bIns="0" rtlCol="0" anchor="t">
            <a:spAutoFit/>
          </a:bodyPr>
          <a:lstStyle/>
          <a:p>
            <a:pPr marL="561345" lvl="1" indent="-280673" algn="just">
              <a:lnSpc>
                <a:spcPts val="4550"/>
              </a:lnSpc>
              <a:buFont typeface="Arial"/>
              <a:buChar char="•"/>
            </a:pPr>
            <a:r>
              <a:rPr lang="en-US" sz="2600">
                <a:solidFill>
                  <a:srgbClr val="F9FAFC"/>
                </a:solidFill>
                <a:latin typeface="Aptos"/>
                <a:ea typeface="Aptos"/>
                <a:cs typeface="Aptos"/>
                <a:sym typeface="Aptos"/>
              </a:rPr>
              <a:t>INNOVATE Program where nurses are trained in innovation and entrepreneurship, (Guiliano et al., 2022). </a:t>
            </a:r>
          </a:p>
          <a:p>
            <a:pPr marL="561345" lvl="1" indent="-280673" algn="just">
              <a:lnSpc>
                <a:spcPts val="4550"/>
              </a:lnSpc>
              <a:buFont typeface="Arial"/>
              <a:buChar char="•"/>
            </a:pPr>
            <a:r>
              <a:rPr lang="en-US" sz="2600">
                <a:solidFill>
                  <a:srgbClr val="F9FAFC"/>
                </a:solidFill>
                <a:latin typeface="Aptos"/>
                <a:ea typeface="Aptos"/>
                <a:cs typeface="Aptos"/>
                <a:sym typeface="Aptos"/>
              </a:rPr>
              <a:t>NurseHack4Health where bedside ideas are evolved into startups, (Kagan et al., 2023). </a:t>
            </a:r>
          </a:p>
          <a:p>
            <a:pPr marL="561345" lvl="1" indent="-280673" algn="just">
              <a:lnSpc>
                <a:spcPts val="4550"/>
              </a:lnSpc>
              <a:buFont typeface="Arial"/>
              <a:buChar char="•"/>
            </a:pPr>
            <a:r>
              <a:rPr lang="en-US" sz="2600">
                <a:solidFill>
                  <a:srgbClr val="F9FAFC"/>
                </a:solidFill>
                <a:latin typeface="Aptos"/>
                <a:ea typeface="Aptos"/>
                <a:cs typeface="Aptos"/>
                <a:sym typeface="Aptos"/>
              </a:rPr>
              <a:t>Telehealth Growth which turns limited access to healthcare services into global solutions, (Kulkov et al., 2023). </a:t>
            </a:r>
          </a:p>
          <a:p>
            <a:pPr marL="561345" lvl="1" indent="-280673" algn="just">
              <a:lnSpc>
                <a:spcPts val="4550"/>
              </a:lnSpc>
              <a:buFont typeface="Arial"/>
              <a:buChar char="•"/>
            </a:pPr>
            <a:r>
              <a:rPr lang="en-US" sz="2600">
                <a:solidFill>
                  <a:srgbClr val="F9FAFC"/>
                </a:solidFill>
                <a:latin typeface="Aptos"/>
                <a:ea typeface="Aptos"/>
                <a:cs typeface="Aptos"/>
                <a:sym typeface="Aptos"/>
              </a:rPr>
              <a:t>Youth Financial Literacy which boosts entrepreneurial success, (Ifechukwu-Jacobs et al., 2025).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2279193" y="817354"/>
            <a:ext cx="4693120" cy="4652666"/>
            <a:chOff x="0" y="0"/>
            <a:chExt cx="316705" cy="313975"/>
          </a:xfrm>
        </p:grpSpPr>
        <p:sp>
          <p:nvSpPr>
            <p:cNvPr id="10" name="Freeform 10"/>
            <p:cNvSpPr/>
            <p:nvPr/>
          </p:nvSpPr>
          <p:spPr>
            <a:xfrm>
              <a:off x="0" y="0"/>
              <a:ext cx="316705" cy="313975"/>
            </a:xfrm>
            <a:custGeom>
              <a:avLst/>
              <a:gdLst/>
              <a:ahLst/>
              <a:cxnLst/>
              <a:rect l="l" t="t" r="r" b="b"/>
              <a:pathLst>
                <a:path w="316705" h="313975">
                  <a:moveTo>
                    <a:pt x="0" y="0"/>
                  </a:moveTo>
                  <a:lnTo>
                    <a:pt x="316705" y="0"/>
                  </a:lnTo>
                  <a:lnTo>
                    <a:pt x="316705" y="313975"/>
                  </a:lnTo>
                  <a:lnTo>
                    <a:pt x="0" y="313975"/>
                  </a:lnTo>
                  <a:close/>
                </a:path>
              </a:pathLst>
            </a:custGeom>
            <a:solidFill>
              <a:srgbClr val="000000">
                <a:alpha val="0"/>
              </a:srgbClr>
            </a:solidFill>
            <a:ln w="28575" cap="sq">
              <a:solidFill>
                <a:srgbClr val="305E90"/>
              </a:solidFill>
              <a:prstDash val="solid"/>
              <a:miter/>
            </a:ln>
          </p:spPr>
        </p:sp>
        <p:sp>
          <p:nvSpPr>
            <p:cNvPr id="11" name="TextBox 11"/>
            <p:cNvSpPr txBox="1"/>
            <p:nvPr/>
          </p:nvSpPr>
          <p:spPr>
            <a:xfrm>
              <a:off x="0" y="-38100"/>
              <a:ext cx="316705" cy="3520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478593" y="1026241"/>
            <a:ext cx="4294319" cy="4285626"/>
          </a:xfrm>
          <a:custGeom>
            <a:avLst/>
            <a:gdLst/>
            <a:ahLst/>
            <a:cxnLst/>
            <a:rect l="l" t="t" r="r" b="b"/>
            <a:pathLst>
              <a:path w="4294319" h="4285626">
                <a:moveTo>
                  <a:pt x="0" y="0"/>
                </a:moveTo>
                <a:lnTo>
                  <a:pt x="4294319" y="0"/>
                </a:lnTo>
                <a:lnTo>
                  <a:pt x="4294319" y="4285626"/>
                </a:lnTo>
                <a:lnTo>
                  <a:pt x="0" y="4285626"/>
                </a:lnTo>
                <a:lnTo>
                  <a:pt x="0" y="0"/>
                </a:lnTo>
                <a:close/>
              </a:path>
            </a:pathLst>
          </a:custGeom>
          <a:blipFill>
            <a:blip r:embed="rId5"/>
            <a:stretch>
              <a:fillRect/>
            </a:stretch>
          </a:blipFill>
        </p:spPr>
      </p:sp>
      <p:grpSp>
        <p:nvGrpSpPr>
          <p:cNvPr id="13" name="Group 13"/>
          <p:cNvGrpSpPr/>
          <p:nvPr/>
        </p:nvGrpSpPr>
        <p:grpSpPr>
          <a:xfrm>
            <a:off x="2594393" y="1143874"/>
            <a:ext cx="3999626" cy="3999626"/>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l="-25000" r="-25000"/>
              </a:stretch>
            </a:blipFill>
          </p:spPr>
        </p:sp>
      </p:grpSp>
      <p:grpSp>
        <p:nvGrpSpPr>
          <p:cNvPr id="15" name="Group 15"/>
          <p:cNvGrpSpPr/>
          <p:nvPr/>
        </p:nvGrpSpPr>
        <p:grpSpPr>
          <a:xfrm>
            <a:off x="7667637" y="447240"/>
            <a:ext cx="4693120" cy="4652666"/>
            <a:chOff x="0" y="0"/>
            <a:chExt cx="316705" cy="313975"/>
          </a:xfrm>
        </p:grpSpPr>
        <p:sp>
          <p:nvSpPr>
            <p:cNvPr id="16" name="Freeform 16"/>
            <p:cNvSpPr/>
            <p:nvPr/>
          </p:nvSpPr>
          <p:spPr>
            <a:xfrm>
              <a:off x="0" y="0"/>
              <a:ext cx="316705" cy="313975"/>
            </a:xfrm>
            <a:custGeom>
              <a:avLst/>
              <a:gdLst/>
              <a:ahLst/>
              <a:cxnLst/>
              <a:rect l="l" t="t" r="r" b="b"/>
              <a:pathLst>
                <a:path w="316705" h="313975">
                  <a:moveTo>
                    <a:pt x="0" y="0"/>
                  </a:moveTo>
                  <a:lnTo>
                    <a:pt x="316705" y="0"/>
                  </a:lnTo>
                  <a:lnTo>
                    <a:pt x="316705" y="313975"/>
                  </a:lnTo>
                  <a:lnTo>
                    <a:pt x="0" y="313975"/>
                  </a:lnTo>
                  <a:close/>
                </a:path>
              </a:pathLst>
            </a:custGeom>
            <a:solidFill>
              <a:srgbClr val="000000">
                <a:alpha val="0"/>
              </a:srgbClr>
            </a:solidFill>
            <a:ln w="28575" cap="sq">
              <a:solidFill>
                <a:srgbClr val="305E90"/>
              </a:solidFill>
              <a:prstDash val="solid"/>
              <a:miter/>
            </a:ln>
          </p:spPr>
        </p:sp>
        <p:sp>
          <p:nvSpPr>
            <p:cNvPr id="17" name="TextBox 17"/>
            <p:cNvSpPr txBox="1"/>
            <p:nvPr/>
          </p:nvSpPr>
          <p:spPr>
            <a:xfrm>
              <a:off x="0" y="-38100"/>
              <a:ext cx="316705" cy="35207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867037" y="656126"/>
            <a:ext cx="4294319" cy="4285626"/>
          </a:xfrm>
          <a:custGeom>
            <a:avLst/>
            <a:gdLst/>
            <a:ahLst/>
            <a:cxnLst/>
            <a:rect l="l" t="t" r="r" b="b"/>
            <a:pathLst>
              <a:path w="4294319" h="4285626">
                <a:moveTo>
                  <a:pt x="0" y="0"/>
                </a:moveTo>
                <a:lnTo>
                  <a:pt x="4294320" y="0"/>
                </a:lnTo>
                <a:lnTo>
                  <a:pt x="4294320" y="4285627"/>
                </a:lnTo>
                <a:lnTo>
                  <a:pt x="0" y="4285627"/>
                </a:lnTo>
                <a:lnTo>
                  <a:pt x="0" y="0"/>
                </a:lnTo>
                <a:close/>
              </a:path>
            </a:pathLst>
          </a:custGeom>
          <a:blipFill>
            <a:blip r:embed="rId5"/>
            <a:stretch>
              <a:fillRect/>
            </a:stretch>
          </a:blipFill>
        </p:spPr>
      </p:sp>
      <p:grpSp>
        <p:nvGrpSpPr>
          <p:cNvPr id="19" name="Group 19"/>
          <p:cNvGrpSpPr/>
          <p:nvPr/>
        </p:nvGrpSpPr>
        <p:grpSpPr>
          <a:xfrm>
            <a:off x="7982837" y="773760"/>
            <a:ext cx="3999626" cy="3999626"/>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t="-25046" b="-25046"/>
              </a:stretch>
            </a:blipFill>
          </p:spPr>
        </p:sp>
      </p:grpSp>
      <p:grpSp>
        <p:nvGrpSpPr>
          <p:cNvPr id="21" name="Group 21"/>
          <p:cNvGrpSpPr/>
          <p:nvPr/>
        </p:nvGrpSpPr>
        <p:grpSpPr>
          <a:xfrm>
            <a:off x="13060318" y="1028700"/>
            <a:ext cx="4693120" cy="4652666"/>
            <a:chOff x="0" y="0"/>
            <a:chExt cx="316705" cy="313975"/>
          </a:xfrm>
        </p:grpSpPr>
        <p:sp>
          <p:nvSpPr>
            <p:cNvPr id="22" name="Freeform 22"/>
            <p:cNvSpPr/>
            <p:nvPr/>
          </p:nvSpPr>
          <p:spPr>
            <a:xfrm>
              <a:off x="0" y="0"/>
              <a:ext cx="316705" cy="313975"/>
            </a:xfrm>
            <a:custGeom>
              <a:avLst/>
              <a:gdLst/>
              <a:ahLst/>
              <a:cxnLst/>
              <a:rect l="l" t="t" r="r" b="b"/>
              <a:pathLst>
                <a:path w="316705" h="313975">
                  <a:moveTo>
                    <a:pt x="0" y="0"/>
                  </a:moveTo>
                  <a:lnTo>
                    <a:pt x="316705" y="0"/>
                  </a:lnTo>
                  <a:lnTo>
                    <a:pt x="316705" y="313975"/>
                  </a:lnTo>
                  <a:lnTo>
                    <a:pt x="0" y="313975"/>
                  </a:lnTo>
                  <a:close/>
                </a:path>
              </a:pathLst>
            </a:custGeom>
            <a:solidFill>
              <a:srgbClr val="000000">
                <a:alpha val="0"/>
              </a:srgbClr>
            </a:solidFill>
            <a:ln w="28575" cap="sq">
              <a:solidFill>
                <a:srgbClr val="305E90"/>
              </a:solidFill>
              <a:prstDash val="solid"/>
              <a:miter/>
            </a:ln>
          </p:spPr>
        </p:sp>
        <p:sp>
          <p:nvSpPr>
            <p:cNvPr id="23" name="TextBox 23"/>
            <p:cNvSpPr txBox="1"/>
            <p:nvPr/>
          </p:nvSpPr>
          <p:spPr>
            <a:xfrm>
              <a:off x="0" y="-38100"/>
              <a:ext cx="316705" cy="35207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3259718" y="1237587"/>
            <a:ext cx="4294319" cy="4285626"/>
          </a:xfrm>
          <a:custGeom>
            <a:avLst/>
            <a:gdLst/>
            <a:ahLst/>
            <a:cxnLst/>
            <a:rect l="l" t="t" r="r" b="b"/>
            <a:pathLst>
              <a:path w="4294319" h="4285626">
                <a:moveTo>
                  <a:pt x="0" y="0"/>
                </a:moveTo>
                <a:lnTo>
                  <a:pt x="4294319" y="0"/>
                </a:lnTo>
                <a:lnTo>
                  <a:pt x="4294319" y="4285626"/>
                </a:lnTo>
                <a:lnTo>
                  <a:pt x="0" y="4285626"/>
                </a:lnTo>
                <a:lnTo>
                  <a:pt x="0" y="0"/>
                </a:lnTo>
                <a:close/>
              </a:path>
            </a:pathLst>
          </a:custGeom>
          <a:blipFill>
            <a:blip r:embed="rId5"/>
            <a:stretch>
              <a:fillRect/>
            </a:stretch>
          </a:blipFill>
        </p:spPr>
      </p:sp>
      <p:grpSp>
        <p:nvGrpSpPr>
          <p:cNvPr id="25" name="Group 25"/>
          <p:cNvGrpSpPr/>
          <p:nvPr/>
        </p:nvGrpSpPr>
        <p:grpSpPr>
          <a:xfrm>
            <a:off x="13375518" y="1355220"/>
            <a:ext cx="3999626" cy="3999626"/>
            <a:chOff x="0" y="0"/>
            <a:chExt cx="812800" cy="812800"/>
          </a:xfrm>
        </p:grpSpPr>
        <p:sp>
          <p:nvSpPr>
            <p:cNvPr id="26" name="Freeform 2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t="-23260" b="-23260"/>
              </a:stretch>
            </a:blipFill>
          </p:spPr>
        </p:sp>
      </p:grpSp>
      <p:sp>
        <p:nvSpPr>
          <p:cNvPr id="27" name="TextBox 27"/>
          <p:cNvSpPr txBox="1"/>
          <p:nvPr/>
        </p:nvSpPr>
        <p:spPr>
          <a:xfrm>
            <a:off x="1321670" y="6528384"/>
            <a:ext cx="6684500" cy="1571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Practical Steps for Future CEOs</a:t>
            </a:r>
          </a:p>
        </p:txBody>
      </p:sp>
      <p:sp>
        <p:nvSpPr>
          <p:cNvPr id="28" name="TextBox 28"/>
          <p:cNvSpPr txBox="1"/>
          <p:nvPr/>
        </p:nvSpPr>
        <p:spPr>
          <a:xfrm>
            <a:off x="8006170" y="6342964"/>
            <a:ext cx="9747267" cy="3380739"/>
          </a:xfrm>
          <a:prstGeom prst="rect">
            <a:avLst/>
          </a:prstGeom>
        </p:spPr>
        <p:txBody>
          <a:bodyPr lIns="0" tIns="0" rIns="0" bIns="0" rtlCol="0" anchor="t">
            <a:spAutoFit/>
          </a:bodyPr>
          <a:lstStyle/>
          <a:p>
            <a:pPr marL="561345" lvl="1" indent="-280673" algn="just">
              <a:lnSpc>
                <a:spcPts val="4550"/>
              </a:lnSpc>
              <a:buFont typeface="Arial"/>
              <a:buChar char="•"/>
            </a:pPr>
            <a:r>
              <a:rPr lang="en-US" sz="2600">
                <a:solidFill>
                  <a:srgbClr val="F9FAFC"/>
                </a:solidFill>
                <a:latin typeface="Aptos"/>
                <a:ea typeface="Aptos"/>
                <a:cs typeface="Aptos"/>
                <a:sym typeface="Aptos"/>
              </a:rPr>
              <a:t>Young entrepreneurs should learn to see problems as opportunities. </a:t>
            </a:r>
          </a:p>
          <a:p>
            <a:pPr marL="561345" lvl="1" indent="-280673" algn="just">
              <a:lnSpc>
                <a:spcPts val="4550"/>
              </a:lnSpc>
              <a:buFont typeface="Arial"/>
              <a:buChar char="•"/>
            </a:pPr>
            <a:r>
              <a:rPr lang="en-US" sz="2600">
                <a:solidFill>
                  <a:srgbClr val="F9FAFC"/>
                </a:solidFill>
                <a:latin typeface="Aptos"/>
                <a:ea typeface="Aptos"/>
                <a:cs typeface="Aptos"/>
                <a:sym typeface="Aptos"/>
              </a:rPr>
              <a:t>Young entrepreneurs should strengthen their financial literacy and discipline by learning how to save, budget and invest wisely. </a:t>
            </a:r>
          </a:p>
          <a:p>
            <a:pPr marL="561345" lvl="1" indent="-280673" algn="just">
              <a:lnSpc>
                <a:spcPts val="4550"/>
              </a:lnSpc>
              <a:buFont typeface="Arial"/>
              <a:buChar char="•"/>
            </a:pPr>
            <a:r>
              <a:rPr lang="en-US" sz="2600">
                <a:solidFill>
                  <a:srgbClr val="F9FAFC"/>
                </a:solidFill>
                <a:latin typeface="Aptos"/>
                <a:ea typeface="Aptos"/>
                <a:cs typeface="Aptos"/>
                <a:sym typeface="Aptos"/>
              </a:rPr>
              <a:t>Young entrepreneurs should practice adaptability and resilience in the face of competition, shifting markets and setbacks.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279193" y="817354"/>
            <a:ext cx="4693120" cy="4652666"/>
            <a:chOff x="0" y="0"/>
            <a:chExt cx="316705" cy="313975"/>
          </a:xfrm>
        </p:grpSpPr>
        <p:sp>
          <p:nvSpPr>
            <p:cNvPr id="10" name="Freeform 10"/>
            <p:cNvSpPr/>
            <p:nvPr/>
          </p:nvSpPr>
          <p:spPr>
            <a:xfrm>
              <a:off x="0" y="0"/>
              <a:ext cx="316705" cy="313975"/>
            </a:xfrm>
            <a:custGeom>
              <a:avLst/>
              <a:gdLst/>
              <a:ahLst/>
              <a:cxnLst/>
              <a:rect l="l" t="t" r="r" b="b"/>
              <a:pathLst>
                <a:path w="316705" h="313975">
                  <a:moveTo>
                    <a:pt x="0" y="0"/>
                  </a:moveTo>
                  <a:lnTo>
                    <a:pt x="316705" y="0"/>
                  </a:lnTo>
                  <a:lnTo>
                    <a:pt x="316705" y="313975"/>
                  </a:lnTo>
                  <a:lnTo>
                    <a:pt x="0" y="313975"/>
                  </a:lnTo>
                  <a:close/>
                </a:path>
              </a:pathLst>
            </a:custGeom>
            <a:solidFill>
              <a:srgbClr val="000000">
                <a:alpha val="0"/>
              </a:srgbClr>
            </a:solidFill>
            <a:ln w="28575" cap="sq">
              <a:solidFill>
                <a:srgbClr val="305E90"/>
              </a:solidFill>
              <a:prstDash val="solid"/>
              <a:miter/>
            </a:ln>
          </p:spPr>
        </p:sp>
        <p:sp>
          <p:nvSpPr>
            <p:cNvPr id="11" name="TextBox 11"/>
            <p:cNvSpPr txBox="1"/>
            <p:nvPr/>
          </p:nvSpPr>
          <p:spPr>
            <a:xfrm>
              <a:off x="0" y="-38100"/>
              <a:ext cx="316705" cy="3520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478593" y="1026241"/>
            <a:ext cx="4294319" cy="4285626"/>
          </a:xfrm>
          <a:custGeom>
            <a:avLst/>
            <a:gdLst/>
            <a:ahLst/>
            <a:cxnLst/>
            <a:rect l="l" t="t" r="r" b="b"/>
            <a:pathLst>
              <a:path w="4294319" h="4285626">
                <a:moveTo>
                  <a:pt x="0" y="0"/>
                </a:moveTo>
                <a:lnTo>
                  <a:pt x="4294319" y="0"/>
                </a:lnTo>
                <a:lnTo>
                  <a:pt x="4294319" y="4285626"/>
                </a:lnTo>
                <a:lnTo>
                  <a:pt x="0" y="4285626"/>
                </a:lnTo>
                <a:lnTo>
                  <a:pt x="0" y="0"/>
                </a:lnTo>
                <a:close/>
              </a:path>
            </a:pathLst>
          </a:custGeom>
          <a:blipFill>
            <a:blip r:embed="rId4"/>
            <a:stretch>
              <a:fillRect/>
            </a:stretch>
          </a:blipFill>
        </p:spPr>
      </p:sp>
      <p:grpSp>
        <p:nvGrpSpPr>
          <p:cNvPr id="13" name="Group 13"/>
          <p:cNvGrpSpPr/>
          <p:nvPr/>
        </p:nvGrpSpPr>
        <p:grpSpPr>
          <a:xfrm>
            <a:off x="2594393" y="1143874"/>
            <a:ext cx="3999626" cy="3999626"/>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25000" r="-25000"/>
              </a:stretch>
            </a:blipFill>
          </p:spPr>
        </p:sp>
      </p:grpSp>
      <p:grpSp>
        <p:nvGrpSpPr>
          <p:cNvPr id="15" name="Group 15"/>
          <p:cNvGrpSpPr/>
          <p:nvPr/>
        </p:nvGrpSpPr>
        <p:grpSpPr>
          <a:xfrm>
            <a:off x="7667637" y="447240"/>
            <a:ext cx="4693120" cy="4652666"/>
            <a:chOff x="0" y="0"/>
            <a:chExt cx="316705" cy="313975"/>
          </a:xfrm>
        </p:grpSpPr>
        <p:sp>
          <p:nvSpPr>
            <p:cNvPr id="16" name="Freeform 16"/>
            <p:cNvSpPr/>
            <p:nvPr/>
          </p:nvSpPr>
          <p:spPr>
            <a:xfrm>
              <a:off x="0" y="0"/>
              <a:ext cx="316705" cy="313975"/>
            </a:xfrm>
            <a:custGeom>
              <a:avLst/>
              <a:gdLst/>
              <a:ahLst/>
              <a:cxnLst/>
              <a:rect l="l" t="t" r="r" b="b"/>
              <a:pathLst>
                <a:path w="316705" h="313975">
                  <a:moveTo>
                    <a:pt x="0" y="0"/>
                  </a:moveTo>
                  <a:lnTo>
                    <a:pt x="316705" y="0"/>
                  </a:lnTo>
                  <a:lnTo>
                    <a:pt x="316705" y="313975"/>
                  </a:lnTo>
                  <a:lnTo>
                    <a:pt x="0" y="313975"/>
                  </a:lnTo>
                  <a:close/>
                </a:path>
              </a:pathLst>
            </a:custGeom>
            <a:solidFill>
              <a:srgbClr val="000000">
                <a:alpha val="0"/>
              </a:srgbClr>
            </a:solidFill>
            <a:ln w="28575" cap="sq">
              <a:solidFill>
                <a:srgbClr val="305E90"/>
              </a:solidFill>
              <a:prstDash val="solid"/>
              <a:miter/>
            </a:ln>
          </p:spPr>
        </p:sp>
        <p:sp>
          <p:nvSpPr>
            <p:cNvPr id="17" name="TextBox 17"/>
            <p:cNvSpPr txBox="1"/>
            <p:nvPr/>
          </p:nvSpPr>
          <p:spPr>
            <a:xfrm>
              <a:off x="0" y="-38100"/>
              <a:ext cx="316705" cy="35207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867037" y="656126"/>
            <a:ext cx="4294319" cy="4285626"/>
          </a:xfrm>
          <a:custGeom>
            <a:avLst/>
            <a:gdLst/>
            <a:ahLst/>
            <a:cxnLst/>
            <a:rect l="l" t="t" r="r" b="b"/>
            <a:pathLst>
              <a:path w="4294319" h="4285626">
                <a:moveTo>
                  <a:pt x="0" y="0"/>
                </a:moveTo>
                <a:lnTo>
                  <a:pt x="4294320" y="0"/>
                </a:lnTo>
                <a:lnTo>
                  <a:pt x="4294320" y="4285627"/>
                </a:lnTo>
                <a:lnTo>
                  <a:pt x="0" y="4285627"/>
                </a:lnTo>
                <a:lnTo>
                  <a:pt x="0" y="0"/>
                </a:lnTo>
                <a:close/>
              </a:path>
            </a:pathLst>
          </a:custGeom>
          <a:blipFill>
            <a:blip r:embed="rId4"/>
            <a:stretch>
              <a:fillRect/>
            </a:stretch>
          </a:blipFill>
        </p:spPr>
      </p:sp>
      <p:grpSp>
        <p:nvGrpSpPr>
          <p:cNvPr id="19" name="Group 19"/>
          <p:cNvGrpSpPr/>
          <p:nvPr/>
        </p:nvGrpSpPr>
        <p:grpSpPr>
          <a:xfrm>
            <a:off x="7982837" y="773760"/>
            <a:ext cx="3999626" cy="3999626"/>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t="-25046" b="-25046"/>
              </a:stretch>
            </a:blipFill>
          </p:spPr>
        </p:sp>
      </p:grpSp>
      <p:grpSp>
        <p:nvGrpSpPr>
          <p:cNvPr id="21" name="Group 21"/>
          <p:cNvGrpSpPr/>
          <p:nvPr/>
        </p:nvGrpSpPr>
        <p:grpSpPr>
          <a:xfrm>
            <a:off x="13060318" y="1028700"/>
            <a:ext cx="4693120" cy="4652666"/>
            <a:chOff x="0" y="0"/>
            <a:chExt cx="316705" cy="313975"/>
          </a:xfrm>
        </p:grpSpPr>
        <p:sp>
          <p:nvSpPr>
            <p:cNvPr id="22" name="Freeform 22"/>
            <p:cNvSpPr/>
            <p:nvPr/>
          </p:nvSpPr>
          <p:spPr>
            <a:xfrm>
              <a:off x="0" y="0"/>
              <a:ext cx="316705" cy="313975"/>
            </a:xfrm>
            <a:custGeom>
              <a:avLst/>
              <a:gdLst/>
              <a:ahLst/>
              <a:cxnLst/>
              <a:rect l="l" t="t" r="r" b="b"/>
              <a:pathLst>
                <a:path w="316705" h="313975">
                  <a:moveTo>
                    <a:pt x="0" y="0"/>
                  </a:moveTo>
                  <a:lnTo>
                    <a:pt x="316705" y="0"/>
                  </a:lnTo>
                  <a:lnTo>
                    <a:pt x="316705" y="313975"/>
                  </a:lnTo>
                  <a:lnTo>
                    <a:pt x="0" y="313975"/>
                  </a:lnTo>
                  <a:close/>
                </a:path>
              </a:pathLst>
            </a:custGeom>
            <a:solidFill>
              <a:srgbClr val="000000">
                <a:alpha val="0"/>
              </a:srgbClr>
            </a:solidFill>
            <a:ln w="28575" cap="sq">
              <a:solidFill>
                <a:srgbClr val="305E90"/>
              </a:solidFill>
              <a:prstDash val="solid"/>
              <a:miter/>
            </a:ln>
          </p:spPr>
        </p:sp>
        <p:sp>
          <p:nvSpPr>
            <p:cNvPr id="23" name="TextBox 23"/>
            <p:cNvSpPr txBox="1"/>
            <p:nvPr/>
          </p:nvSpPr>
          <p:spPr>
            <a:xfrm>
              <a:off x="0" y="-38100"/>
              <a:ext cx="316705" cy="35207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3259718" y="1237587"/>
            <a:ext cx="4294319" cy="4285626"/>
          </a:xfrm>
          <a:custGeom>
            <a:avLst/>
            <a:gdLst/>
            <a:ahLst/>
            <a:cxnLst/>
            <a:rect l="l" t="t" r="r" b="b"/>
            <a:pathLst>
              <a:path w="4294319" h="4285626">
                <a:moveTo>
                  <a:pt x="0" y="0"/>
                </a:moveTo>
                <a:lnTo>
                  <a:pt x="4294319" y="0"/>
                </a:lnTo>
                <a:lnTo>
                  <a:pt x="4294319" y="4285626"/>
                </a:lnTo>
                <a:lnTo>
                  <a:pt x="0" y="4285626"/>
                </a:lnTo>
                <a:lnTo>
                  <a:pt x="0" y="0"/>
                </a:lnTo>
                <a:close/>
              </a:path>
            </a:pathLst>
          </a:custGeom>
          <a:blipFill>
            <a:blip r:embed="rId4"/>
            <a:stretch>
              <a:fillRect/>
            </a:stretch>
          </a:blipFill>
        </p:spPr>
      </p:sp>
      <p:grpSp>
        <p:nvGrpSpPr>
          <p:cNvPr id="25" name="Group 25"/>
          <p:cNvGrpSpPr/>
          <p:nvPr/>
        </p:nvGrpSpPr>
        <p:grpSpPr>
          <a:xfrm>
            <a:off x="13375518" y="1355220"/>
            <a:ext cx="3999626" cy="3999626"/>
            <a:chOff x="0" y="0"/>
            <a:chExt cx="812800" cy="812800"/>
          </a:xfrm>
        </p:grpSpPr>
        <p:sp>
          <p:nvSpPr>
            <p:cNvPr id="26" name="Freeform 2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t="-23260" b="-23260"/>
              </a:stretch>
            </a:blipFill>
          </p:spPr>
        </p:sp>
      </p:grpSp>
      <p:sp>
        <p:nvSpPr>
          <p:cNvPr id="27" name="TextBox 27"/>
          <p:cNvSpPr txBox="1"/>
          <p:nvPr/>
        </p:nvSpPr>
        <p:spPr>
          <a:xfrm>
            <a:off x="1321670" y="6528384"/>
            <a:ext cx="6684500" cy="1571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Practical Steps for Future CEOs</a:t>
            </a:r>
          </a:p>
        </p:txBody>
      </p:sp>
      <p:sp>
        <p:nvSpPr>
          <p:cNvPr id="28" name="TextBox 28"/>
          <p:cNvSpPr txBox="1"/>
          <p:nvPr/>
        </p:nvSpPr>
        <p:spPr>
          <a:xfrm>
            <a:off x="8006170" y="5633034"/>
            <a:ext cx="9747267" cy="5095238"/>
          </a:xfrm>
          <a:prstGeom prst="rect">
            <a:avLst/>
          </a:prstGeom>
        </p:spPr>
        <p:txBody>
          <a:bodyPr lIns="0" tIns="0" rIns="0" bIns="0" rtlCol="0" anchor="t">
            <a:spAutoFit/>
          </a:bodyPr>
          <a:lstStyle/>
          <a:p>
            <a:pPr marL="561345" lvl="1" indent="-280673" algn="just">
              <a:lnSpc>
                <a:spcPts val="4550"/>
              </a:lnSpc>
              <a:buFont typeface="Arial"/>
              <a:buChar char="•"/>
            </a:pPr>
            <a:r>
              <a:rPr lang="en-US" sz="2600">
                <a:solidFill>
                  <a:srgbClr val="F9FAFC"/>
                </a:solidFill>
                <a:latin typeface="Aptos"/>
                <a:ea typeface="Aptos"/>
                <a:cs typeface="Aptos"/>
                <a:sym typeface="Aptos"/>
              </a:rPr>
              <a:t>Young entrepreneurs should work with teams and peers who add fresh perspectives and challenge their ideas. </a:t>
            </a:r>
          </a:p>
          <a:p>
            <a:pPr marL="561345" lvl="1" indent="-280673" algn="just">
              <a:lnSpc>
                <a:spcPts val="4550"/>
              </a:lnSpc>
              <a:buFont typeface="Arial"/>
              <a:buChar char="•"/>
            </a:pPr>
            <a:r>
              <a:rPr lang="en-US" sz="2600">
                <a:solidFill>
                  <a:srgbClr val="F9FAFC"/>
                </a:solidFill>
                <a:latin typeface="Aptos"/>
                <a:ea typeface="Aptos"/>
                <a:cs typeface="Aptos"/>
                <a:sym typeface="Aptos"/>
              </a:rPr>
              <a:t>Young entrepreneurs can improve their confidence through action and practice. They can achieve this through pitching ideas, entering into competitions, and testing solutions. </a:t>
            </a:r>
          </a:p>
          <a:p>
            <a:pPr marL="561345" lvl="1" indent="-280673" algn="just">
              <a:lnSpc>
                <a:spcPts val="4550"/>
              </a:lnSpc>
              <a:buFont typeface="Arial"/>
              <a:buChar char="•"/>
            </a:pPr>
            <a:r>
              <a:rPr lang="en-US" sz="2600">
                <a:solidFill>
                  <a:srgbClr val="F9FAFC"/>
                </a:solidFill>
                <a:latin typeface="Aptos"/>
                <a:ea typeface="Aptos"/>
                <a:cs typeface="Aptos"/>
                <a:sym typeface="Aptos"/>
              </a:rPr>
              <a:t>Young entrepreneurs should also think long-term and sustainably in order to bring positive social and environmental impact. </a:t>
            </a:r>
          </a:p>
          <a:p>
            <a:pPr algn="just">
              <a:lnSpc>
                <a:spcPts val="4550"/>
              </a:lnSpc>
            </a:pPr>
            <a:endParaRPr lang="en-US" sz="2600">
              <a:solidFill>
                <a:srgbClr val="F9FAFC"/>
              </a:solidFill>
              <a:latin typeface="Aptos"/>
              <a:ea typeface="Aptos"/>
              <a:cs typeface="Aptos"/>
              <a:sym typeface="Apto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sp>
        <p:nvSpPr>
          <p:cNvPr id="7" name="Freeform 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2025199" y="619257"/>
            <a:ext cx="5701791" cy="9008841"/>
            <a:chOff x="0" y="0"/>
            <a:chExt cx="883357" cy="1395705"/>
          </a:xfrm>
        </p:grpSpPr>
        <p:sp>
          <p:nvSpPr>
            <p:cNvPr id="10" name="Freeform 10"/>
            <p:cNvSpPr/>
            <p:nvPr/>
          </p:nvSpPr>
          <p:spPr>
            <a:xfrm>
              <a:off x="0" y="0"/>
              <a:ext cx="883357" cy="1395705"/>
            </a:xfrm>
            <a:custGeom>
              <a:avLst/>
              <a:gdLst/>
              <a:ahLst/>
              <a:cxnLst/>
              <a:rect l="l" t="t" r="r" b="b"/>
              <a:pathLst>
                <a:path w="883357" h="1395705">
                  <a:moveTo>
                    <a:pt x="0" y="0"/>
                  </a:moveTo>
                  <a:lnTo>
                    <a:pt x="883357" y="0"/>
                  </a:lnTo>
                  <a:lnTo>
                    <a:pt x="883357" y="1395705"/>
                  </a:lnTo>
                  <a:lnTo>
                    <a:pt x="0" y="1395705"/>
                  </a:lnTo>
                  <a:close/>
                </a:path>
              </a:pathLst>
            </a:custGeom>
            <a:blipFill>
              <a:blip r:embed="rId5"/>
              <a:stretch>
                <a:fillRect l="-2633" r="-2633"/>
              </a:stretch>
            </a:blipFill>
          </p:spPr>
        </p:sp>
      </p:grpSp>
      <p:grpSp>
        <p:nvGrpSpPr>
          <p:cNvPr id="11" name="Group 11"/>
          <p:cNvGrpSpPr/>
          <p:nvPr/>
        </p:nvGrpSpPr>
        <p:grpSpPr>
          <a:xfrm>
            <a:off x="12001386" y="603538"/>
            <a:ext cx="47625" cy="3086100"/>
            <a:chOff x="0" y="0"/>
            <a:chExt cx="12543" cy="812800"/>
          </a:xfrm>
        </p:grpSpPr>
        <p:sp>
          <p:nvSpPr>
            <p:cNvPr id="12" name="Freeform 12"/>
            <p:cNvSpPr/>
            <p:nvPr/>
          </p:nvSpPr>
          <p:spPr>
            <a:xfrm>
              <a:off x="0" y="0"/>
              <a:ext cx="12543" cy="812800"/>
            </a:xfrm>
            <a:custGeom>
              <a:avLst/>
              <a:gdLst/>
              <a:ahLst/>
              <a:cxnLst/>
              <a:rect l="l" t="t" r="r" b="b"/>
              <a:pathLst>
                <a:path w="12543" h="812800">
                  <a:moveTo>
                    <a:pt x="0" y="0"/>
                  </a:moveTo>
                  <a:lnTo>
                    <a:pt x="12543" y="0"/>
                  </a:lnTo>
                  <a:lnTo>
                    <a:pt x="12543" y="812800"/>
                  </a:lnTo>
                  <a:lnTo>
                    <a:pt x="0" y="812800"/>
                  </a:lnTo>
                  <a:close/>
                </a:path>
              </a:pathLst>
            </a:custGeom>
            <a:solidFill>
              <a:srgbClr val="F9FAFC"/>
            </a:solidFill>
          </p:spPr>
        </p:sp>
        <p:sp>
          <p:nvSpPr>
            <p:cNvPr id="13" name="TextBox 13"/>
            <p:cNvSpPr txBox="1"/>
            <p:nvPr/>
          </p:nvSpPr>
          <p:spPr>
            <a:xfrm>
              <a:off x="0" y="47625"/>
              <a:ext cx="12543" cy="765175"/>
            </a:xfrm>
            <a:prstGeom prst="rect">
              <a:avLst/>
            </a:prstGeom>
          </p:spPr>
          <p:txBody>
            <a:bodyPr lIns="50800" tIns="50800" rIns="50800" bIns="50800" rtlCol="0" anchor="ctr"/>
            <a:lstStyle/>
            <a:p>
              <a:pPr algn="ctr">
                <a:lnSpc>
                  <a:spcPts val="2600"/>
                </a:lnSpc>
              </a:pPr>
              <a:endParaRPr/>
            </a:p>
          </p:txBody>
        </p:sp>
      </p:grpSp>
      <p:grpSp>
        <p:nvGrpSpPr>
          <p:cNvPr id="14" name="Group 14"/>
          <p:cNvGrpSpPr/>
          <p:nvPr/>
        </p:nvGrpSpPr>
        <p:grpSpPr>
          <a:xfrm>
            <a:off x="11972633" y="603538"/>
            <a:ext cx="105132" cy="1390650"/>
            <a:chOff x="0" y="0"/>
            <a:chExt cx="27689" cy="366262"/>
          </a:xfrm>
        </p:grpSpPr>
        <p:sp>
          <p:nvSpPr>
            <p:cNvPr id="15" name="Freeform 15"/>
            <p:cNvSpPr/>
            <p:nvPr/>
          </p:nvSpPr>
          <p:spPr>
            <a:xfrm>
              <a:off x="0" y="0"/>
              <a:ext cx="27689" cy="366262"/>
            </a:xfrm>
            <a:custGeom>
              <a:avLst/>
              <a:gdLst/>
              <a:ahLst/>
              <a:cxnLst/>
              <a:rect l="l" t="t" r="r" b="b"/>
              <a:pathLst>
                <a:path w="27689" h="366262">
                  <a:moveTo>
                    <a:pt x="0" y="0"/>
                  </a:moveTo>
                  <a:lnTo>
                    <a:pt x="27689" y="0"/>
                  </a:lnTo>
                  <a:lnTo>
                    <a:pt x="27689" y="366262"/>
                  </a:lnTo>
                  <a:lnTo>
                    <a:pt x="0" y="366262"/>
                  </a:lnTo>
                  <a:close/>
                </a:path>
              </a:pathLst>
            </a:custGeom>
            <a:solidFill>
              <a:srgbClr val="C3C2C7"/>
            </a:solidFill>
          </p:spPr>
        </p:sp>
        <p:sp>
          <p:nvSpPr>
            <p:cNvPr id="16" name="TextBox 16"/>
            <p:cNvSpPr txBox="1"/>
            <p:nvPr/>
          </p:nvSpPr>
          <p:spPr>
            <a:xfrm>
              <a:off x="0" y="47625"/>
              <a:ext cx="27689" cy="318637"/>
            </a:xfrm>
            <a:prstGeom prst="rect">
              <a:avLst/>
            </a:prstGeom>
          </p:spPr>
          <p:txBody>
            <a:bodyPr lIns="50800" tIns="50800" rIns="50800" bIns="50800" rtlCol="0" anchor="ctr"/>
            <a:lstStyle/>
            <a:p>
              <a:pPr algn="ctr">
                <a:lnSpc>
                  <a:spcPts val="2600"/>
                </a:lnSpc>
              </a:pPr>
              <a:endParaRPr/>
            </a:p>
          </p:txBody>
        </p:sp>
      </p:grpSp>
      <p:grpSp>
        <p:nvGrpSpPr>
          <p:cNvPr id="17" name="Group 17"/>
          <p:cNvGrpSpPr/>
          <p:nvPr/>
        </p:nvGrpSpPr>
        <p:grpSpPr>
          <a:xfrm>
            <a:off x="1473105" y="5592420"/>
            <a:ext cx="9944090" cy="3665880"/>
            <a:chOff x="0" y="0"/>
            <a:chExt cx="2002775" cy="738321"/>
          </a:xfrm>
        </p:grpSpPr>
        <p:sp>
          <p:nvSpPr>
            <p:cNvPr id="18" name="Freeform 18"/>
            <p:cNvSpPr/>
            <p:nvPr/>
          </p:nvSpPr>
          <p:spPr>
            <a:xfrm>
              <a:off x="0" y="0"/>
              <a:ext cx="2002775" cy="738321"/>
            </a:xfrm>
            <a:custGeom>
              <a:avLst/>
              <a:gdLst/>
              <a:ahLst/>
              <a:cxnLst/>
              <a:rect l="l" t="t" r="r" b="b"/>
              <a:pathLst>
                <a:path w="2002775" h="738321">
                  <a:moveTo>
                    <a:pt x="0" y="0"/>
                  </a:moveTo>
                  <a:lnTo>
                    <a:pt x="2002775" y="0"/>
                  </a:lnTo>
                  <a:lnTo>
                    <a:pt x="2002775" y="738321"/>
                  </a:lnTo>
                  <a:lnTo>
                    <a:pt x="0" y="738321"/>
                  </a:lnTo>
                  <a:close/>
                </a:path>
              </a:pathLst>
            </a:custGeom>
            <a:blipFill>
              <a:blip r:embed="rId6"/>
              <a:stretch>
                <a:fillRect t="-40363" b="-40363"/>
              </a:stretch>
            </a:blipFill>
          </p:spPr>
        </p:sp>
      </p:grpSp>
      <p:sp>
        <p:nvSpPr>
          <p:cNvPr id="19" name="TextBox 19"/>
          <p:cNvSpPr txBox="1"/>
          <p:nvPr/>
        </p:nvSpPr>
        <p:spPr>
          <a:xfrm>
            <a:off x="1418574" y="1373085"/>
            <a:ext cx="9998620" cy="809625"/>
          </a:xfrm>
          <a:prstGeom prst="rect">
            <a:avLst/>
          </a:prstGeom>
        </p:spPr>
        <p:txBody>
          <a:bodyPr lIns="0" tIns="0" rIns="0" bIns="0" rtlCol="0" anchor="t">
            <a:spAutoFit/>
          </a:bodyPr>
          <a:lstStyle/>
          <a:p>
            <a:pPr marL="0" lvl="0" indent="0" algn="l">
              <a:lnSpc>
                <a:spcPts val="6000"/>
              </a:lnSpc>
            </a:pPr>
            <a:r>
              <a:rPr lang="en-US" sz="6000" b="1">
                <a:solidFill>
                  <a:srgbClr val="F9FAFC"/>
                </a:solidFill>
                <a:latin typeface="Gotham Bold"/>
                <a:ea typeface="Gotham Bold"/>
                <a:cs typeface="Gotham Bold"/>
                <a:sym typeface="Gotham Bold"/>
              </a:rPr>
              <a:t>Conclusion</a:t>
            </a:r>
          </a:p>
        </p:txBody>
      </p:sp>
      <p:sp>
        <p:nvSpPr>
          <p:cNvPr id="20" name="TextBox 20"/>
          <p:cNvSpPr txBox="1"/>
          <p:nvPr/>
        </p:nvSpPr>
        <p:spPr>
          <a:xfrm>
            <a:off x="1418574" y="2276513"/>
            <a:ext cx="9491567" cy="2237738"/>
          </a:xfrm>
          <a:prstGeom prst="rect">
            <a:avLst/>
          </a:prstGeom>
        </p:spPr>
        <p:txBody>
          <a:bodyPr lIns="0" tIns="0" rIns="0" bIns="0" rtlCol="0" anchor="t">
            <a:spAutoFit/>
          </a:bodyPr>
          <a:lstStyle/>
          <a:p>
            <a:pPr marL="561345" lvl="1" indent="-280673" algn="just">
              <a:lnSpc>
                <a:spcPts val="4550"/>
              </a:lnSpc>
              <a:buFont typeface="Arial"/>
              <a:buChar char="•"/>
            </a:pPr>
            <a:r>
              <a:rPr lang="en-US" sz="2600">
                <a:solidFill>
                  <a:srgbClr val="F9FAFC"/>
                </a:solidFill>
                <a:latin typeface="Aptos"/>
                <a:ea typeface="Aptos"/>
                <a:cs typeface="Aptos"/>
                <a:sym typeface="Aptos"/>
              </a:rPr>
              <a:t>Healthcare proves that innovation begins with everyday challenges.</a:t>
            </a:r>
          </a:p>
          <a:p>
            <a:pPr marL="561345" lvl="1" indent="-280673" algn="just">
              <a:lnSpc>
                <a:spcPts val="4550"/>
              </a:lnSpc>
              <a:buFont typeface="Arial"/>
              <a:buChar char="•"/>
            </a:pPr>
            <a:r>
              <a:rPr lang="en-US" sz="2600">
                <a:solidFill>
                  <a:srgbClr val="F9FAFC"/>
                </a:solidFill>
                <a:latin typeface="Aptos"/>
                <a:ea typeface="Aptos"/>
                <a:cs typeface="Aptos"/>
                <a:sym typeface="Aptos"/>
              </a:rPr>
              <a:t>Entrepreneurs share traits like courage, adaptability, and collaboration with nurses.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A242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28700" cy="1028700"/>
            <a:chOff x="0" y="0"/>
            <a:chExt cx="270933" cy="270933"/>
          </a:xfrm>
        </p:grpSpPr>
        <p:sp>
          <p:nvSpPr>
            <p:cNvPr id="3" name="Freeform 3"/>
            <p:cNvSpPr/>
            <p:nvPr/>
          </p:nvSpPr>
          <p:spPr>
            <a:xfrm>
              <a:off x="0" y="0"/>
              <a:ext cx="270933" cy="270933"/>
            </a:xfrm>
            <a:custGeom>
              <a:avLst/>
              <a:gdLst/>
              <a:ahLst/>
              <a:cxnLst/>
              <a:rect l="l" t="t" r="r" b="b"/>
              <a:pathLst>
                <a:path w="270933" h="270933">
                  <a:moveTo>
                    <a:pt x="0" y="0"/>
                  </a:moveTo>
                  <a:lnTo>
                    <a:pt x="270933" y="0"/>
                  </a:lnTo>
                  <a:lnTo>
                    <a:pt x="270933" y="270933"/>
                  </a:lnTo>
                  <a:lnTo>
                    <a:pt x="0" y="270933"/>
                  </a:lnTo>
                  <a:close/>
                </a:path>
              </a:pathLst>
            </a:custGeom>
            <a:solidFill>
              <a:srgbClr val="525252"/>
            </a:solidFill>
          </p:spPr>
        </p:sp>
        <p:sp>
          <p:nvSpPr>
            <p:cNvPr id="4" name="TextBox 4"/>
            <p:cNvSpPr txBox="1"/>
            <p:nvPr/>
          </p:nvSpPr>
          <p:spPr>
            <a:xfrm>
              <a:off x="0" y="-38100"/>
              <a:ext cx="270933" cy="3090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6037" y="42516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flipV="1">
            <a:off x="1023938" y="1019175"/>
            <a:ext cx="0" cy="9521055"/>
          </a:xfrm>
          <a:prstGeom prst="line">
            <a:avLst/>
          </a:prstGeom>
          <a:ln w="9525" cap="flat">
            <a:solidFill>
              <a:srgbClr val="525252"/>
            </a:solidFill>
            <a:prstDash val="solid"/>
            <a:headEnd type="none" w="sm" len="sm"/>
            <a:tailEnd type="none" w="sm" len="sm"/>
          </a:ln>
        </p:spPr>
      </p:sp>
      <p:grpSp>
        <p:nvGrpSpPr>
          <p:cNvPr id="7" name="Group 7"/>
          <p:cNvGrpSpPr/>
          <p:nvPr/>
        </p:nvGrpSpPr>
        <p:grpSpPr>
          <a:xfrm>
            <a:off x="14992975" y="1028700"/>
            <a:ext cx="3295025" cy="9258300"/>
            <a:chOff x="0" y="0"/>
            <a:chExt cx="510486" cy="1434353"/>
          </a:xfrm>
        </p:grpSpPr>
        <p:sp>
          <p:nvSpPr>
            <p:cNvPr id="8" name="Freeform 8"/>
            <p:cNvSpPr/>
            <p:nvPr/>
          </p:nvSpPr>
          <p:spPr>
            <a:xfrm>
              <a:off x="0" y="0"/>
              <a:ext cx="510486" cy="1434353"/>
            </a:xfrm>
            <a:custGeom>
              <a:avLst/>
              <a:gdLst/>
              <a:ahLst/>
              <a:cxnLst/>
              <a:rect l="l" t="t" r="r" b="b"/>
              <a:pathLst>
                <a:path w="510486" h="1434353">
                  <a:moveTo>
                    <a:pt x="0" y="0"/>
                  </a:moveTo>
                  <a:lnTo>
                    <a:pt x="510486" y="0"/>
                  </a:lnTo>
                  <a:lnTo>
                    <a:pt x="510486" y="1434353"/>
                  </a:lnTo>
                  <a:lnTo>
                    <a:pt x="0" y="1434353"/>
                  </a:lnTo>
                  <a:close/>
                </a:path>
              </a:pathLst>
            </a:custGeom>
            <a:blipFill>
              <a:blip r:embed="rId4"/>
              <a:stretch>
                <a:fillRect l="-43600" r="-43600"/>
              </a:stretch>
            </a:blipFill>
          </p:spPr>
        </p:sp>
      </p:grpSp>
      <p:grpSp>
        <p:nvGrpSpPr>
          <p:cNvPr id="9" name="Group 9"/>
          <p:cNvGrpSpPr/>
          <p:nvPr/>
        </p:nvGrpSpPr>
        <p:grpSpPr>
          <a:xfrm>
            <a:off x="11467840" y="1028700"/>
            <a:ext cx="3295025" cy="9258300"/>
            <a:chOff x="0" y="0"/>
            <a:chExt cx="510486" cy="1434353"/>
          </a:xfrm>
        </p:grpSpPr>
        <p:sp>
          <p:nvSpPr>
            <p:cNvPr id="10" name="Freeform 10"/>
            <p:cNvSpPr/>
            <p:nvPr/>
          </p:nvSpPr>
          <p:spPr>
            <a:xfrm>
              <a:off x="0" y="0"/>
              <a:ext cx="510486" cy="1434353"/>
            </a:xfrm>
            <a:custGeom>
              <a:avLst/>
              <a:gdLst/>
              <a:ahLst/>
              <a:cxnLst/>
              <a:rect l="l" t="t" r="r" b="b"/>
              <a:pathLst>
                <a:path w="510486" h="1434353">
                  <a:moveTo>
                    <a:pt x="0" y="0"/>
                  </a:moveTo>
                  <a:lnTo>
                    <a:pt x="510486" y="0"/>
                  </a:lnTo>
                  <a:lnTo>
                    <a:pt x="510486" y="1434353"/>
                  </a:lnTo>
                  <a:lnTo>
                    <a:pt x="0" y="1434353"/>
                  </a:lnTo>
                  <a:close/>
                </a:path>
              </a:pathLst>
            </a:custGeom>
            <a:blipFill>
              <a:blip r:embed="rId5"/>
              <a:stretch>
                <a:fillRect l="-160865" r="-160865"/>
              </a:stretch>
            </a:blipFill>
          </p:spPr>
        </p:sp>
      </p:grpSp>
      <p:grpSp>
        <p:nvGrpSpPr>
          <p:cNvPr id="11" name="Group 11"/>
          <p:cNvGrpSpPr/>
          <p:nvPr/>
        </p:nvGrpSpPr>
        <p:grpSpPr>
          <a:xfrm>
            <a:off x="7942704" y="1028700"/>
            <a:ext cx="3295025" cy="9258300"/>
            <a:chOff x="0" y="0"/>
            <a:chExt cx="510486" cy="1434353"/>
          </a:xfrm>
        </p:grpSpPr>
        <p:sp>
          <p:nvSpPr>
            <p:cNvPr id="12" name="Freeform 12"/>
            <p:cNvSpPr/>
            <p:nvPr/>
          </p:nvSpPr>
          <p:spPr>
            <a:xfrm>
              <a:off x="0" y="0"/>
              <a:ext cx="510486" cy="1434353"/>
            </a:xfrm>
            <a:custGeom>
              <a:avLst/>
              <a:gdLst/>
              <a:ahLst/>
              <a:cxnLst/>
              <a:rect l="l" t="t" r="r" b="b"/>
              <a:pathLst>
                <a:path w="510486" h="1434353">
                  <a:moveTo>
                    <a:pt x="0" y="0"/>
                  </a:moveTo>
                  <a:lnTo>
                    <a:pt x="510486" y="0"/>
                  </a:lnTo>
                  <a:lnTo>
                    <a:pt x="510486" y="1434353"/>
                  </a:lnTo>
                  <a:lnTo>
                    <a:pt x="0" y="1434353"/>
                  </a:lnTo>
                  <a:close/>
                </a:path>
              </a:pathLst>
            </a:custGeom>
            <a:blipFill>
              <a:blip r:embed="rId6"/>
              <a:stretch>
                <a:fillRect l="-43600" r="-43600"/>
              </a:stretch>
            </a:blipFill>
          </p:spPr>
        </p:sp>
      </p:grpSp>
      <p:grpSp>
        <p:nvGrpSpPr>
          <p:cNvPr id="13" name="Group 13"/>
          <p:cNvGrpSpPr/>
          <p:nvPr/>
        </p:nvGrpSpPr>
        <p:grpSpPr>
          <a:xfrm>
            <a:off x="1806217" y="8426599"/>
            <a:ext cx="2996554" cy="854526"/>
            <a:chOff x="0" y="0"/>
            <a:chExt cx="789216" cy="225060"/>
          </a:xfrm>
        </p:grpSpPr>
        <p:sp>
          <p:nvSpPr>
            <p:cNvPr id="14" name="Freeform 14"/>
            <p:cNvSpPr/>
            <p:nvPr/>
          </p:nvSpPr>
          <p:spPr>
            <a:xfrm>
              <a:off x="0" y="0"/>
              <a:ext cx="789216" cy="225060"/>
            </a:xfrm>
            <a:custGeom>
              <a:avLst/>
              <a:gdLst/>
              <a:ahLst/>
              <a:cxnLst/>
              <a:rect l="l" t="t" r="r" b="b"/>
              <a:pathLst>
                <a:path w="789216" h="225060">
                  <a:moveTo>
                    <a:pt x="0" y="0"/>
                  </a:moveTo>
                  <a:lnTo>
                    <a:pt x="789216" y="0"/>
                  </a:lnTo>
                  <a:lnTo>
                    <a:pt x="789216" y="225060"/>
                  </a:lnTo>
                  <a:lnTo>
                    <a:pt x="0" y="225060"/>
                  </a:lnTo>
                  <a:close/>
                </a:path>
              </a:pathLst>
            </a:custGeom>
            <a:solidFill>
              <a:srgbClr val="000000"/>
            </a:solidFill>
          </p:spPr>
        </p:sp>
        <p:sp>
          <p:nvSpPr>
            <p:cNvPr id="15" name="TextBox 15"/>
            <p:cNvSpPr txBox="1"/>
            <p:nvPr/>
          </p:nvSpPr>
          <p:spPr>
            <a:xfrm>
              <a:off x="0" y="47625"/>
              <a:ext cx="789216" cy="177435"/>
            </a:xfrm>
            <a:prstGeom prst="rect">
              <a:avLst/>
            </a:prstGeom>
          </p:spPr>
          <p:txBody>
            <a:bodyPr lIns="50800" tIns="50800" rIns="50800" bIns="50800" rtlCol="0" anchor="ctr"/>
            <a:lstStyle/>
            <a:p>
              <a:pPr algn="ctr">
                <a:lnSpc>
                  <a:spcPts val="2600"/>
                </a:lnSpc>
              </a:pPr>
              <a:endParaRPr/>
            </a:p>
          </p:txBody>
        </p:sp>
      </p:grpSp>
      <p:sp>
        <p:nvSpPr>
          <p:cNvPr id="16" name="AutoShape 16"/>
          <p:cNvSpPr/>
          <p:nvPr/>
        </p:nvSpPr>
        <p:spPr>
          <a:xfrm>
            <a:off x="1806217" y="9462100"/>
            <a:ext cx="2996554" cy="0"/>
          </a:xfrm>
          <a:prstGeom prst="line">
            <a:avLst/>
          </a:prstGeom>
          <a:ln w="19050" cap="flat">
            <a:solidFill>
              <a:srgbClr val="F9FAFC"/>
            </a:solidFill>
            <a:prstDash val="solid"/>
            <a:headEnd type="none" w="sm" len="sm"/>
            <a:tailEnd type="none" w="sm" len="sm"/>
          </a:ln>
        </p:spPr>
      </p:sp>
      <p:sp>
        <p:nvSpPr>
          <p:cNvPr id="17" name="Freeform 17"/>
          <p:cNvSpPr/>
          <p:nvPr/>
        </p:nvSpPr>
        <p:spPr>
          <a:xfrm>
            <a:off x="426037" y="491075"/>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426037" y="559382"/>
            <a:ext cx="176626" cy="44156"/>
          </a:xfrm>
          <a:custGeom>
            <a:avLst/>
            <a:gdLst/>
            <a:ahLst/>
            <a:cxnLst/>
            <a:rect l="l" t="t" r="r" b="b"/>
            <a:pathLst>
              <a:path w="176626" h="44156">
                <a:moveTo>
                  <a:pt x="0" y="0"/>
                </a:moveTo>
                <a:lnTo>
                  <a:pt x="176626" y="0"/>
                </a:lnTo>
                <a:lnTo>
                  <a:pt x="176626" y="44156"/>
                </a:lnTo>
                <a:lnTo>
                  <a:pt x="0" y="4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1473105" y="4909776"/>
            <a:ext cx="8042070" cy="999381"/>
          </a:xfrm>
          <a:prstGeom prst="rect">
            <a:avLst/>
          </a:prstGeom>
        </p:spPr>
        <p:txBody>
          <a:bodyPr lIns="0" tIns="0" rIns="0" bIns="0" rtlCol="0" anchor="t">
            <a:spAutoFit/>
          </a:bodyPr>
          <a:lstStyle/>
          <a:p>
            <a:pPr algn="l">
              <a:lnSpc>
                <a:spcPts val="7040"/>
              </a:lnSpc>
            </a:pPr>
            <a:r>
              <a:rPr lang="en-US" sz="8800" b="1">
                <a:solidFill>
                  <a:srgbClr val="F9FAFC"/>
                </a:solidFill>
                <a:latin typeface="Gotham Bold"/>
                <a:ea typeface="Gotham Bold"/>
                <a:cs typeface="Gotham Bold"/>
                <a:sym typeface="Gotham Bold"/>
              </a:rPr>
              <a:t>Thank you</a:t>
            </a:r>
          </a:p>
        </p:txBody>
      </p:sp>
      <p:sp>
        <p:nvSpPr>
          <p:cNvPr id="20" name="TextBox 20"/>
          <p:cNvSpPr txBox="1"/>
          <p:nvPr/>
        </p:nvSpPr>
        <p:spPr>
          <a:xfrm>
            <a:off x="1473105" y="1484368"/>
            <a:ext cx="4354147" cy="342200"/>
          </a:xfrm>
          <a:prstGeom prst="rect">
            <a:avLst/>
          </a:prstGeom>
        </p:spPr>
        <p:txBody>
          <a:bodyPr lIns="0" tIns="0" rIns="0" bIns="0" rtlCol="0" anchor="t">
            <a:spAutoFit/>
          </a:bodyPr>
          <a:lstStyle/>
          <a:p>
            <a:pPr marL="0" lvl="0" indent="0" algn="l">
              <a:lnSpc>
                <a:spcPts val="2600"/>
              </a:lnSpc>
            </a:pPr>
            <a:r>
              <a:rPr lang="en-US" sz="2600">
                <a:solidFill>
                  <a:srgbClr val="CD8244"/>
                </a:solidFill>
                <a:latin typeface="Aptos"/>
                <a:ea typeface="Aptos"/>
                <a:cs typeface="Aptos"/>
                <a:sym typeface="Aptos"/>
              </a:rPr>
              <a:t>YOUNG CEO MASTERCLASS</a:t>
            </a:r>
          </a:p>
        </p:txBody>
      </p:sp>
      <p:sp>
        <p:nvSpPr>
          <p:cNvPr id="21" name="TextBox 21"/>
          <p:cNvSpPr txBox="1"/>
          <p:nvPr/>
        </p:nvSpPr>
        <p:spPr>
          <a:xfrm>
            <a:off x="2079131" y="8706616"/>
            <a:ext cx="2533553" cy="342200"/>
          </a:xfrm>
          <a:prstGeom prst="rect">
            <a:avLst/>
          </a:prstGeom>
        </p:spPr>
        <p:txBody>
          <a:bodyPr lIns="0" tIns="0" rIns="0" bIns="0" rtlCol="0" anchor="t">
            <a:spAutoFit/>
          </a:bodyPr>
          <a:lstStyle/>
          <a:p>
            <a:pPr marL="0" lvl="0" indent="0" algn="ctr">
              <a:lnSpc>
                <a:spcPts val="2600"/>
              </a:lnSpc>
            </a:pPr>
            <a:r>
              <a:rPr lang="en-US" sz="2600">
                <a:solidFill>
                  <a:srgbClr val="F9FAFC"/>
                </a:solidFill>
                <a:latin typeface="Aptos"/>
                <a:ea typeface="Aptos"/>
                <a:cs typeface="Aptos"/>
                <a:sym typeface="Aptos"/>
              </a:rPr>
              <a:t>August 28,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1246</Words>
  <Application>Microsoft Office PowerPoint</Application>
  <PresentationFormat>Custom</PresentationFormat>
  <Paragraphs>113</Paragraphs>
  <Slides>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Times New Roman</vt:lpstr>
      <vt:lpstr>Gotham Bold</vt:lpstr>
      <vt:lpstr>Aptos Bold</vt:lpstr>
      <vt:lpstr>Calibri</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from the Bedside</dc:title>
  <cp:lastModifiedBy>user</cp:lastModifiedBy>
  <cp:revision>14</cp:revision>
  <dcterms:created xsi:type="dcterms:W3CDTF">2006-08-16T00:00:00Z</dcterms:created>
  <dcterms:modified xsi:type="dcterms:W3CDTF">2025-08-24T10:43:02Z</dcterms:modified>
  <dc:identifier>DAGw-WOsgnw</dc:identifier>
</cp:coreProperties>
</file>