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9" r:id="rId15"/>
    <p:sldId id="278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2" r:id="rId26"/>
    <p:sldId id="283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5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ogle.com/search?client=opera&amp;hs=jSx&amp;sca_esv=7eb5ca7a0ce96dc3&amp;sxsrf=AE3TifOhEX2o0E4bpGJ5xa73q_LIDt4hXw:1754860224171&amp;q=danny+kaye+geboren&amp;stick=H4sIAAAAAAAAAOPgE-LQz9U3MMowsdASy0620i9IzS_ISQVSRcX5eVZJ-UV5i1iFUhLz8ioVshMrUxXSU4FiqXkA7YCvozkAAAA&amp;sa=X&amp;ved=2ahUKEwjA9qrik4GPAxWq1wIHHbxoBFMQ18AJegQIJhAB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ogle.com/search?client=opera&amp;hs=jSx&amp;sca_esv=7eb5ca7a0ce96dc3&amp;sxsrf=AE3TifOhEX2o0E4bpGJ5xa73q_LIDt4hXw:1754860224171&amp;q=danny+kaye+geboren&amp;stick=H4sIAAAAAAAAAOPgE-LQz9U3MMowsdASy0620i9IzS_ISQVSRcX5eVZJ-UV5i1iFUhLz8ioVshMrUxXSU4FiqXkA7YCvozkAAAA&amp;sa=X&amp;ved=2ahUKEwjA9qrik4GPAxWq1wIHHbxoBFMQ18AJegQIJhAB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86908-75D5-42BB-BF23-26DE706A5C6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B6DB083-9990-4396-96DE-6AF0EB1CBB74}">
      <dgm:prSet/>
      <dgm:spPr/>
      <dgm:t>
        <a:bodyPr/>
        <a:lstStyle/>
        <a:p>
          <a:r>
            <a:rPr lang="en-US"/>
            <a:t>Money alone does not make you happy, you should also have stocks, gold, and land</a:t>
          </a:r>
        </a:p>
      </dgm:t>
    </dgm:pt>
    <dgm:pt modelId="{86E77342-DFE3-4444-B3B2-1C2DA45BE9CF}" type="parTrans" cxnId="{5C49B744-0791-4D6F-8287-455DB43E0FCD}">
      <dgm:prSet/>
      <dgm:spPr/>
      <dgm:t>
        <a:bodyPr/>
        <a:lstStyle/>
        <a:p>
          <a:endParaRPr lang="en-US"/>
        </a:p>
      </dgm:t>
    </dgm:pt>
    <dgm:pt modelId="{90A4A1F8-B204-46CD-978D-F9604468AFC1}" type="sibTrans" cxnId="{5C49B744-0791-4D6F-8287-455DB43E0FCD}">
      <dgm:prSet/>
      <dgm:spPr/>
      <dgm:t>
        <a:bodyPr/>
        <a:lstStyle/>
        <a:p>
          <a:endParaRPr lang="en-US"/>
        </a:p>
      </dgm:t>
    </dgm:pt>
    <dgm:pt modelId="{2550DB7A-9322-4046-810F-1784BBEF2F7E}">
      <dgm:prSet/>
      <dgm:spPr/>
      <dgm:t>
        <a:bodyPr/>
        <a:lstStyle/>
        <a:p>
          <a:r>
            <a:rPr lang="de-DE"/>
            <a:t>US Comedian Danny Kaye</a:t>
          </a:r>
          <a:endParaRPr lang="en-US"/>
        </a:p>
      </dgm:t>
    </dgm:pt>
    <dgm:pt modelId="{7D564426-BB68-4A38-9381-22E929CE4C98}" type="parTrans" cxnId="{9D8EA572-34A3-4D4A-B323-D94748B6DB90}">
      <dgm:prSet/>
      <dgm:spPr/>
      <dgm:t>
        <a:bodyPr/>
        <a:lstStyle/>
        <a:p>
          <a:endParaRPr lang="en-US"/>
        </a:p>
      </dgm:t>
    </dgm:pt>
    <dgm:pt modelId="{DD3E4017-26EB-4832-BD79-DA1EC98B0D77}" type="sibTrans" cxnId="{9D8EA572-34A3-4D4A-B323-D94748B6DB90}">
      <dgm:prSet/>
      <dgm:spPr/>
      <dgm:t>
        <a:bodyPr/>
        <a:lstStyle/>
        <a:p>
          <a:endParaRPr lang="en-US"/>
        </a:p>
      </dgm:t>
    </dgm:pt>
    <dgm:pt modelId="{6B751588-8AD6-4CF3-8AD1-1AC95156DF01}">
      <dgm:prSet/>
      <dgm:spPr/>
      <dgm:t>
        <a:bodyPr/>
        <a:lstStyle/>
        <a:p>
          <a:r>
            <a:rPr lang="de-DE">
              <a:hlinkClick xmlns:r="http://schemas.openxmlformats.org/officeDocument/2006/relationships" r:id="rId1"/>
            </a:rPr>
            <a:t>18. 01. 1911- 03.03 1987</a:t>
          </a:r>
          <a:endParaRPr lang="en-US"/>
        </a:p>
      </dgm:t>
    </dgm:pt>
    <dgm:pt modelId="{A9B99EE5-810E-43B0-8461-930365A1D0A0}" type="parTrans" cxnId="{60910162-CCFD-447F-BA1B-21F0902F7A35}">
      <dgm:prSet/>
      <dgm:spPr/>
      <dgm:t>
        <a:bodyPr/>
        <a:lstStyle/>
        <a:p>
          <a:endParaRPr lang="en-US"/>
        </a:p>
      </dgm:t>
    </dgm:pt>
    <dgm:pt modelId="{04BBA720-6E91-4FC8-ADED-67D7BF8CC71F}" type="sibTrans" cxnId="{60910162-CCFD-447F-BA1B-21F0902F7A35}">
      <dgm:prSet/>
      <dgm:spPr/>
      <dgm:t>
        <a:bodyPr/>
        <a:lstStyle/>
        <a:p>
          <a:endParaRPr lang="en-US"/>
        </a:p>
      </dgm:t>
    </dgm:pt>
    <dgm:pt modelId="{40B99F36-10BB-4736-89B9-4661CA1065B6}" type="pres">
      <dgm:prSet presAssocID="{E9186908-75D5-42BB-BF23-26DE706A5C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23D927-9BE1-4BD3-B066-4BECADD14A54}" type="pres">
      <dgm:prSet presAssocID="{6B6DB083-9990-4396-96DE-6AF0EB1CBB74}" presName="hierRoot1" presStyleCnt="0"/>
      <dgm:spPr/>
    </dgm:pt>
    <dgm:pt modelId="{1E0541EC-5350-4DF9-8A0C-CBA0509A1269}" type="pres">
      <dgm:prSet presAssocID="{6B6DB083-9990-4396-96DE-6AF0EB1CBB74}" presName="composite" presStyleCnt="0"/>
      <dgm:spPr/>
    </dgm:pt>
    <dgm:pt modelId="{852026AB-4446-4310-B6BC-2CAFD7F4588A}" type="pres">
      <dgm:prSet presAssocID="{6B6DB083-9990-4396-96DE-6AF0EB1CBB74}" presName="background" presStyleLbl="node0" presStyleIdx="0" presStyleCnt="3"/>
      <dgm:spPr/>
    </dgm:pt>
    <dgm:pt modelId="{653CBDC9-15B9-4F74-A389-2CCF319B7CE2}" type="pres">
      <dgm:prSet presAssocID="{6B6DB083-9990-4396-96DE-6AF0EB1CBB74}" presName="text" presStyleLbl="fgAcc0" presStyleIdx="0" presStyleCnt="3">
        <dgm:presLayoutVars>
          <dgm:chPref val="3"/>
        </dgm:presLayoutVars>
      </dgm:prSet>
      <dgm:spPr/>
    </dgm:pt>
    <dgm:pt modelId="{DFD3792F-B26F-427B-9698-596357F7BC39}" type="pres">
      <dgm:prSet presAssocID="{6B6DB083-9990-4396-96DE-6AF0EB1CBB74}" presName="hierChild2" presStyleCnt="0"/>
      <dgm:spPr/>
    </dgm:pt>
    <dgm:pt modelId="{54B9CFC4-E2F3-4528-B2E9-D749C33469A7}" type="pres">
      <dgm:prSet presAssocID="{2550DB7A-9322-4046-810F-1784BBEF2F7E}" presName="hierRoot1" presStyleCnt="0"/>
      <dgm:spPr/>
    </dgm:pt>
    <dgm:pt modelId="{2AEF2661-B914-4448-88EB-3DC6BAF91A56}" type="pres">
      <dgm:prSet presAssocID="{2550DB7A-9322-4046-810F-1784BBEF2F7E}" presName="composite" presStyleCnt="0"/>
      <dgm:spPr/>
    </dgm:pt>
    <dgm:pt modelId="{944A99F1-E1C8-4511-873D-F0438C825E23}" type="pres">
      <dgm:prSet presAssocID="{2550DB7A-9322-4046-810F-1784BBEF2F7E}" presName="background" presStyleLbl="node0" presStyleIdx="1" presStyleCnt="3"/>
      <dgm:spPr/>
    </dgm:pt>
    <dgm:pt modelId="{E3A60DE7-264D-43F1-B944-ED85853CC129}" type="pres">
      <dgm:prSet presAssocID="{2550DB7A-9322-4046-810F-1784BBEF2F7E}" presName="text" presStyleLbl="fgAcc0" presStyleIdx="1" presStyleCnt="3">
        <dgm:presLayoutVars>
          <dgm:chPref val="3"/>
        </dgm:presLayoutVars>
      </dgm:prSet>
      <dgm:spPr/>
    </dgm:pt>
    <dgm:pt modelId="{37042F8C-7220-4022-8B8E-DDEBD141675A}" type="pres">
      <dgm:prSet presAssocID="{2550DB7A-9322-4046-810F-1784BBEF2F7E}" presName="hierChild2" presStyleCnt="0"/>
      <dgm:spPr/>
    </dgm:pt>
    <dgm:pt modelId="{A7B3804B-0B6E-456F-8568-F242481F99C3}" type="pres">
      <dgm:prSet presAssocID="{6B751588-8AD6-4CF3-8AD1-1AC95156DF01}" presName="hierRoot1" presStyleCnt="0"/>
      <dgm:spPr/>
    </dgm:pt>
    <dgm:pt modelId="{1B4A1735-CBC0-44C3-A780-2B4065451EEB}" type="pres">
      <dgm:prSet presAssocID="{6B751588-8AD6-4CF3-8AD1-1AC95156DF01}" presName="composite" presStyleCnt="0"/>
      <dgm:spPr/>
    </dgm:pt>
    <dgm:pt modelId="{763CA974-D9BF-4E7A-80C0-18807C7097CD}" type="pres">
      <dgm:prSet presAssocID="{6B751588-8AD6-4CF3-8AD1-1AC95156DF01}" presName="background" presStyleLbl="node0" presStyleIdx="2" presStyleCnt="3"/>
      <dgm:spPr/>
    </dgm:pt>
    <dgm:pt modelId="{DB25AA93-672A-4E95-A6F0-9B4C8BF421EC}" type="pres">
      <dgm:prSet presAssocID="{6B751588-8AD6-4CF3-8AD1-1AC95156DF01}" presName="text" presStyleLbl="fgAcc0" presStyleIdx="2" presStyleCnt="3">
        <dgm:presLayoutVars>
          <dgm:chPref val="3"/>
        </dgm:presLayoutVars>
      </dgm:prSet>
      <dgm:spPr/>
    </dgm:pt>
    <dgm:pt modelId="{686CE397-23A4-4903-804C-098A766696C2}" type="pres">
      <dgm:prSet presAssocID="{6B751588-8AD6-4CF3-8AD1-1AC95156DF01}" presName="hierChild2" presStyleCnt="0"/>
      <dgm:spPr/>
    </dgm:pt>
  </dgm:ptLst>
  <dgm:cxnLst>
    <dgm:cxn modelId="{60910162-CCFD-447F-BA1B-21F0902F7A35}" srcId="{E9186908-75D5-42BB-BF23-26DE706A5C62}" destId="{6B751588-8AD6-4CF3-8AD1-1AC95156DF01}" srcOrd="2" destOrd="0" parTransId="{A9B99EE5-810E-43B0-8461-930365A1D0A0}" sibTransId="{04BBA720-6E91-4FC8-ADED-67D7BF8CC71F}"/>
    <dgm:cxn modelId="{5C49B744-0791-4D6F-8287-455DB43E0FCD}" srcId="{E9186908-75D5-42BB-BF23-26DE706A5C62}" destId="{6B6DB083-9990-4396-96DE-6AF0EB1CBB74}" srcOrd="0" destOrd="0" parTransId="{86E77342-DFE3-4444-B3B2-1C2DA45BE9CF}" sibTransId="{90A4A1F8-B204-46CD-978D-F9604468AFC1}"/>
    <dgm:cxn modelId="{9D8EA572-34A3-4D4A-B323-D94748B6DB90}" srcId="{E9186908-75D5-42BB-BF23-26DE706A5C62}" destId="{2550DB7A-9322-4046-810F-1784BBEF2F7E}" srcOrd="1" destOrd="0" parTransId="{7D564426-BB68-4A38-9381-22E929CE4C98}" sibTransId="{DD3E4017-26EB-4832-BD79-DA1EC98B0D77}"/>
    <dgm:cxn modelId="{D0442553-FF6E-4F33-9BC1-120AB1F96D81}" type="presOf" srcId="{6B6DB083-9990-4396-96DE-6AF0EB1CBB74}" destId="{653CBDC9-15B9-4F74-A389-2CCF319B7CE2}" srcOrd="0" destOrd="0" presId="urn:microsoft.com/office/officeart/2005/8/layout/hierarchy1"/>
    <dgm:cxn modelId="{17EB4C7B-20BF-4F43-A5E4-8B6B9A609955}" type="presOf" srcId="{E9186908-75D5-42BB-BF23-26DE706A5C62}" destId="{40B99F36-10BB-4736-89B9-4661CA1065B6}" srcOrd="0" destOrd="0" presId="urn:microsoft.com/office/officeart/2005/8/layout/hierarchy1"/>
    <dgm:cxn modelId="{4D9E38C0-897A-40B2-8186-0A36F83ADC3D}" type="presOf" srcId="{2550DB7A-9322-4046-810F-1784BBEF2F7E}" destId="{E3A60DE7-264D-43F1-B944-ED85853CC129}" srcOrd="0" destOrd="0" presId="urn:microsoft.com/office/officeart/2005/8/layout/hierarchy1"/>
    <dgm:cxn modelId="{447115C8-A215-43DA-88F4-44D61E5B35DB}" type="presOf" srcId="{6B751588-8AD6-4CF3-8AD1-1AC95156DF01}" destId="{DB25AA93-672A-4E95-A6F0-9B4C8BF421EC}" srcOrd="0" destOrd="0" presId="urn:microsoft.com/office/officeart/2005/8/layout/hierarchy1"/>
    <dgm:cxn modelId="{8304CDF8-40CE-401A-893E-98674C3FB68D}" type="presParOf" srcId="{40B99F36-10BB-4736-89B9-4661CA1065B6}" destId="{AD23D927-9BE1-4BD3-B066-4BECADD14A54}" srcOrd="0" destOrd="0" presId="urn:microsoft.com/office/officeart/2005/8/layout/hierarchy1"/>
    <dgm:cxn modelId="{122C474D-0C02-4FF1-80B7-9152D35FF12B}" type="presParOf" srcId="{AD23D927-9BE1-4BD3-B066-4BECADD14A54}" destId="{1E0541EC-5350-4DF9-8A0C-CBA0509A1269}" srcOrd="0" destOrd="0" presId="urn:microsoft.com/office/officeart/2005/8/layout/hierarchy1"/>
    <dgm:cxn modelId="{BD050623-C998-4F4E-A15B-57F1ABD3AE5E}" type="presParOf" srcId="{1E0541EC-5350-4DF9-8A0C-CBA0509A1269}" destId="{852026AB-4446-4310-B6BC-2CAFD7F4588A}" srcOrd="0" destOrd="0" presId="urn:microsoft.com/office/officeart/2005/8/layout/hierarchy1"/>
    <dgm:cxn modelId="{7647181A-B500-4C0B-86AE-77F8D90CAA9D}" type="presParOf" srcId="{1E0541EC-5350-4DF9-8A0C-CBA0509A1269}" destId="{653CBDC9-15B9-4F74-A389-2CCF319B7CE2}" srcOrd="1" destOrd="0" presId="urn:microsoft.com/office/officeart/2005/8/layout/hierarchy1"/>
    <dgm:cxn modelId="{AF0B4A23-B9E4-455B-A588-F80D4BE8716C}" type="presParOf" srcId="{AD23D927-9BE1-4BD3-B066-4BECADD14A54}" destId="{DFD3792F-B26F-427B-9698-596357F7BC39}" srcOrd="1" destOrd="0" presId="urn:microsoft.com/office/officeart/2005/8/layout/hierarchy1"/>
    <dgm:cxn modelId="{C697A340-B608-4E7B-9974-3DEC99D4C274}" type="presParOf" srcId="{40B99F36-10BB-4736-89B9-4661CA1065B6}" destId="{54B9CFC4-E2F3-4528-B2E9-D749C33469A7}" srcOrd="1" destOrd="0" presId="urn:microsoft.com/office/officeart/2005/8/layout/hierarchy1"/>
    <dgm:cxn modelId="{26487CC2-3DFE-4A21-9127-5D3A17795F45}" type="presParOf" srcId="{54B9CFC4-E2F3-4528-B2E9-D749C33469A7}" destId="{2AEF2661-B914-4448-88EB-3DC6BAF91A56}" srcOrd="0" destOrd="0" presId="urn:microsoft.com/office/officeart/2005/8/layout/hierarchy1"/>
    <dgm:cxn modelId="{C34FB4D7-325D-4EE9-8E19-50393327E8CD}" type="presParOf" srcId="{2AEF2661-B914-4448-88EB-3DC6BAF91A56}" destId="{944A99F1-E1C8-4511-873D-F0438C825E23}" srcOrd="0" destOrd="0" presId="urn:microsoft.com/office/officeart/2005/8/layout/hierarchy1"/>
    <dgm:cxn modelId="{A8E34125-B1D3-4148-9253-346929F9903D}" type="presParOf" srcId="{2AEF2661-B914-4448-88EB-3DC6BAF91A56}" destId="{E3A60DE7-264D-43F1-B944-ED85853CC129}" srcOrd="1" destOrd="0" presId="urn:microsoft.com/office/officeart/2005/8/layout/hierarchy1"/>
    <dgm:cxn modelId="{D6BFCCC6-3ED8-4F50-BEBC-E5A86C93EB2A}" type="presParOf" srcId="{54B9CFC4-E2F3-4528-B2E9-D749C33469A7}" destId="{37042F8C-7220-4022-8B8E-DDEBD141675A}" srcOrd="1" destOrd="0" presId="urn:microsoft.com/office/officeart/2005/8/layout/hierarchy1"/>
    <dgm:cxn modelId="{B98DDB3D-4681-4A4C-ADBA-73FA8C62217E}" type="presParOf" srcId="{40B99F36-10BB-4736-89B9-4661CA1065B6}" destId="{A7B3804B-0B6E-456F-8568-F242481F99C3}" srcOrd="2" destOrd="0" presId="urn:microsoft.com/office/officeart/2005/8/layout/hierarchy1"/>
    <dgm:cxn modelId="{18BBD033-4367-4277-B197-5EF9A063B105}" type="presParOf" srcId="{A7B3804B-0B6E-456F-8568-F242481F99C3}" destId="{1B4A1735-CBC0-44C3-A780-2B4065451EEB}" srcOrd="0" destOrd="0" presId="urn:microsoft.com/office/officeart/2005/8/layout/hierarchy1"/>
    <dgm:cxn modelId="{E1A216EC-D34E-4479-B603-418467866FFB}" type="presParOf" srcId="{1B4A1735-CBC0-44C3-A780-2B4065451EEB}" destId="{763CA974-D9BF-4E7A-80C0-18807C7097CD}" srcOrd="0" destOrd="0" presId="urn:microsoft.com/office/officeart/2005/8/layout/hierarchy1"/>
    <dgm:cxn modelId="{3946C5B8-7102-4A13-97A1-E384B55B5EB7}" type="presParOf" srcId="{1B4A1735-CBC0-44C3-A780-2B4065451EEB}" destId="{DB25AA93-672A-4E95-A6F0-9B4C8BF421EC}" srcOrd="1" destOrd="0" presId="urn:microsoft.com/office/officeart/2005/8/layout/hierarchy1"/>
    <dgm:cxn modelId="{94BD6E65-3150-4EE5-85F4-5AACF2F698EA}" type="presParOf" srcId="{A7B3804B-0B6E-456F-8568-F242481F99C3}" destId="{686CE397-23A4-4903-804C-098A766696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601A9-C928-4359-B176-C3EA274A8EA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691C6C-2882-4F81-A7E9-7768CD436DF3}">
      <dgm:prSet/>
      <dgm:spPr/>
      <dgm:t>
        <a:bodyPr/>
        <a:lstStyle/>
        <a:p>
          <a:r>
            <a:rPr lang="de-DE"/>
            <a:t>knowledge counts</a:t>
          </a:r>
          <a:endParaRPr lang="en-US"/>
        </a:p>
      </dgm:t>
    </dgm:pt>
    <dgm:pt modelId="{5EE4D1D7-E747-4DD0-A12D-7D1D0CCDB6E6}" type="parTrans" cxnId="{B981D11D-75F1-44D6-BB59-9B6CC1FFBBC9}">
      <dgm:prSet/>
      <dgm:spPr/>
      <dgm:t>
        <a:bodyPr/>
        <a:lstStyle/>
        <a:p>
          <a:endParaRPr lang="en-US"/>
        </a:p>
      </dgm:t>
    </dgm:pt>
    <dgm:pt modelId="{6FB8F5A3-95B7-400C-988C-B5DBE1C94BBB}" type="sibTrans" cxnId="{B981D11D-75F1-44D6-BB59-9B6CC1FFBBC9}">
      <dgm:prSet/>
      <dgm:spPr/>
      <dgm:t>
        <a:bodyPr/>
        <a:lstStyle/>
        <a:p>
          <a:endParaRPr lang="en-US"/>
        </a:p>
      </dgm:t>
    </dgm:pt>
    <dgm:pt modelId="{1723E971-EA2E-4529-AB79-4C065689106C}">
      <dgm:prSet/>
      <dgm:spPr/>
      <dgm:t>
        <a:bodyPr/>
        <a:lstStyle/>
        <a:p>
          <a:r>
            <a:rPr lang="de-DE"/>
            <a:t>two parts of income</a:t>
          </a:r>
          <a:endParaRPr lang="en-US"/>
        </a:p>
      </dgm:t>
    </dgm:pt>
    <dgm:pt modelId="{C4BF4344-17B0-4922-BE8E-89870B92AB3D}" type="parTrans" cxnId="{06331343-0C59-4FB4-B40F-6E8D1886C3FE}">
      <dgm:prSet/>
      <dgm:spPr/>
      <dgm:t>
        <a:bodyPr/>
        <a:lstStyle/>
        <a:p>
          <a:endParaRPr lang="en-US"/>
        </a:p>
      </dgm:t>
    </dgm:pt>
    <dgm:pt modelId="{3149C7CE-7C09-4F48-9135-A9F71F799C2C}" type="sibTrans" cxnId="{06331343-0C59-4FB4-B40F-6E8D1886C3FE}">
      <dgm:prSet/>
      <dgm:spPr/>
      <dgm:t>
        <a:bodyPr/>
        <a:lstStyle/>
        <a:p>
          <a:endParaRPr lang="en-US"/>
        </a:p>
      </dgm:t>
    </dgm:pt>
    <dgm:pt modelId="{F73A8A02-CE0E-4015-B61B-B95CB9256EBA}">
      <dgm:prSet/>
      <dgm:spPr/>
      <dgm:t>
        <a:bodyPr/>
        <a:lstStyle/>
        <a:p>
          <a:r>
            <a:rPr lang="de-DE"/>
            <a:t>brokerage</a:t>
          </a:r>
          <a:endParaRPr lang="en-US"/>
        </a:p>
      </dgm:t>
    </dgm:pt>
    <dgm:pt modelId="{E7EA433B-1699-4893-8A41-8E34D0143630}" type="parTrans" cxnId="{7046EAA2-B3FE-499B-8D76-CAA158F1105D}">
      <dgm:prSet/>
      <dgm:spPr/>
      <dgm:t>
        <a:bodyPr/>
        <a:lstStyle/>
        <a:p>
          <a:endParaRPr lang="en-US"/>
        </a:p>
      </dgm:t>
    </dgm:pt>
    <dgm:pt modelId="{ACDC85D3-4B3E-48D8-8ECD-2B4A8223BD5F}" type="sibTrans" cxnId="{7046EAA2-B3FE-499B-8D76-CAA158F1105D}">
      <dgm:prSet/>
      <dgm:spPr/>
      <dgm:t>
        <a:bodyPr/>
        <a:lstStyle/>
        <a:p>
          <a:endParaRPr lang="en-US"/>
        </a:p>
      </dgm:t>
    </dgm:pt>
    <dgm:pt modelId="{E1234C35-B27E-47F3-86E3-1FE9B2806A40}">
      <dgm:prSet/>
      <dgm:spPr/>
      <dgm:t>
        <a:bodyPr/>
        <a:lstStyle/>
        <a:p>
          <a:r>
            <a:rPr lang="de-DE"/>
            <a:t>service fee</a:t>
          </a:r>
          <a:endParaRPr lang="en-US"/>
        </a:p>
      </dgm:t>
    </dgm:pt>
    <dgm:pt modelId="{C699F5DE-0A54-42FE-8A0B-EE228C4E161F}" type="parTrans" cxnId="{B98B4BDA-C18F-41FD-9C7B-0D4C6F9B7F5C}">
      <dgm:prSet/>
      <dgm:spPr/>
      <dgm:t>
        <a:bodyPr/>
        <a:lstStyle/>
        <a:p>
          <a:endParaRPr lang="en-US"/>
        </a:p>
      </dgm:t>
    </dgm:pt>
    <dgm:pt modelId="{6F09CBD4-04F3-48EF-BE2F-4FE1B6B6F848}" type="sibTrans" cxnId="{B98B4BDA-C18F-41FD-9C7B-0D4C6F9B7F5C}">
      <dgm:prSet/>
      <dgm:spPr/>
      <dgm:t>
        <a:bodyPr/>
        <a:lstStyle/>
        <a:p>
          <a:endParaRPr lang="en-US"/>
        </a:p>
      </dgm:t>
    </dgm:pt>
    <dgm:pt modelId="{C4E70ACA-CD4D-49E4-9FA2-5AB075B76510}">
      <dgm:prSet/>
      <dgm:spPr/>
      <dgm:t>
        <a:bodyPr/>
        <a:lstStyle/>
        <a:p>
          <a:r>
            <a:rPr lang="de-DE"/>
            <a:t>small office</a:t>
          </a:r>
          <a:endParaRPr lang="en-US"/>
        </a:p>
      </dgm:t>
    </dgm:pt>
    <dgm:pt modelId="{3E572946-2381-4065-A576-B37E38A75B8C}" type="parTrans" cxnId="{3466F909-3044-4D35-8D1A-0BBF909DEC60}">
      <dgm:prSet/>
      <dgm:spPr/>
      <dgm:t>
        <a:bodyPr/>
        <a:lstStyle/>
        <a:p>
          <a:endParaRPr lang="en-US"/>
        </a:p>
      </dgm:t>
    </dgm:pt>
    <dgm:pt modelId="{4149C634-C692-40E8-AFFD-B63618CD20B4}" type="sibTrans" cxnId="{3466F909-3044-4D35-8D1A-0BBF909DEC60}">
      <dgm:prSet/>
      <dgm:spPr/>
      <dgm:t>
        <a:bodyPr/>
        <a:lstStyle/>
        <a:p>
          <a:endParaRPr lang="en-US"/>
        </a:p>
      </dgm:t>
    </dgm:pt>
    <dgm:pt modelId="{92C8E453-8649-4471-B67A-257870C984FC}">
      <dgm:prSet/>
      <dgm:spPr/>
      <dgm:t>
        <a:bodyPr/>
        <a:lstStyle/>
        <a:p>
          <a:r>
            <a:rPr lang="de-DE"/>
            <a:t>biggest costs car, it-systems</a:t>
          </a:r>
          <a:endParaRPr lang="en-US"/>
        </a:p>
      </dgm:t>
    </dgm:pt>
    <dgm:pt modelId="{6C298200-BCA2-4B7D-8437-54B2BB7DA4FB}" type="parTrans" cxnId="{03E13C02-0E83-407B-BDA9-5714BF273320}">
      <dgm:prSet/>
      <dgm:spPr/>
      <dgm:t>
        <a:bodyPr/>
        <a:lstStyle/>
        <a:p>
          <a:endParaRPr lang="en-US"/>
        </a:p>
      </dgm:t>
    </dgm:pt>
    <dgm:pt modelId="{8B6909F0-F893-4528-ABAA-769D83EB9EB1}" type="sibTrans" cxnId="{03E13C02-0E83-407B-BDA9-5714BF273320}">
      <dgm:prSet/>
      <dgm:spPr/>
      <dgm:t>
        <a:bodyPr/>
        <a:lstStyle/>
        <a:p>
          <a:endParaRPr lang="en-US"/>
        </a:p>
      </dgm:t>
    </dgm:pt>
    <dgm:pt modelId="{81B8DB7D-8510-4C99-9BB7-8DB762C01B5B}">
      <dgm:prSet/>
      <dgm:spPr/>
      <dgm:t>
        <a:bodyPr/>
        <a:lstStyle/>
        <a:p>
          <a:r>
            <a:rPr lang="de-DE"/>
            <a:t>do small steps, grow healthy</a:t>
          </a:r>
          <a:endParaRPr lang="en-US"/>
        </a:p>
      </dgm:t>
    </dgm:pt>
    <dgm:pt modelId="{4CF46567-3CD8-4D60-B28B-D3FEACBC55B6}" type="parTrans" cxnId="{90C9B8B3-B6D0-42BE-8462-1EE5AD593E6E}">
      <dgm:prSet/>
      <dgm:spPr/>
      <dgm:t>
        <a:bodyPr/>
        <a:lstStyle/>
        <a:p>
          <a:endParaRPr lang="en-US"/>
        </a:p>
      </dgm:t>
    </dgm:pt>
    <dgm:pt modelId="{2806E8E4-AEDA-4A58-B05C-144E00E45E02}" type="sibTrans" cxnId="{90C9B8B3-B6D0-42BE-8462-1EE5AD593E6E}">
      <dgm:prSet/>
      <dgm:spPr/>
      <dgm:t>
        <a:bodyPr/>
        <a:lstStyle/>
        <a:p>
          <a:endParaRPr lang="en-US"/>
        </a:p>
      </dgm:t>
    </dgm:pt>
    <dgm:pt modelId="{0109F048-4177-4D71-9804-7069F4B58FE2}" type="pres">
      <dgm:prSet presAssocID="{CF2601A9-C928-4359-B176-C3EA274A8EA1}" presName="cycle" presStyleCnt="0">
        <dgm:presLayoutVars>
          <dgm:dir/>
          <dgm:resizeHandles val="exact"/>
        </dgm:presLayoutVars>
      </dgm:prSet>
      <dgm:spPr/>
    </dgm:pt>
    <dgm:pt modelId="{B1F7E45C-D41D-47B8-ABEC-33457E8A6883}" type="pres">
      <dgm:prSet presAssocID="{AD691C6C-2882-4F81-A7E9-7768CD436DF3}" presName="dummy" presStyleCnt="0"/>
      <dgm:spPr/>
    </dgm:pt>
    <dgm:pt modelId="{2530A961-086E-414D-8BC7-81C99FD23C96}" type="pres">
      <dgm:prSet presAssocID="{AD691C6C-2882-4F81-A7E9-7768CD436DF3}" presName="node" presStyleLbl="revTx" presStyleIdx="0" presStyleCnt="7">
        <dgm:presLayoutVars>
          <dgm:bulletEnabled val="1"/>
        </dgm:presLayoutVars>
      </dgm:prSet>
      <dgm:spPr/>
    </dgm:pt>
    <dgm:pt modelId="{BCDB8BF5-BD5D-46C6-88B2-383B5BA04ECC}" type="pres">
      <dgm:prSet presAssocID="{6FB8F5A3-95B7-400C-988C-B5DBE1C94BBB}" presName="sibTrans" presStyleLbl="node1" presStyleIdx="0" presStyleCnt="7"/>
      <dgm:spPr/>
    </dgm:pt>
    <dgm:pt modelId="{8E3AB72D-19D5-4A08-B8EF-ED0B6B965B36}" type="pres">
      <dgm:prSet presAssocID="{1723E971-EA2E-4529-AB79-4C065689106C}" presName="dummy" presStyleCnt="0"/>
      <dgm:spPr/>
    </dgm:pt>
    <dgm:pt modelId="{136A9797-95F0-455C-87FE-0A7D81C448BB}" type="pres">
      <dgm:prSet presAssocID="{1723E971-EA2E-4529-AB79-4C065689106C}" presName="node" presStyleLbl="revTx" presStyleIdx="1" presStyleCnt="7">
        <dgm:presLayoutVars>
          <dgm:bulletEnabled val="1"/>
        </dgm:presLayoutVars>
      </dgm:prSet>
      <dgm:spPr/>
    </dgm:pt>
    <dgm:pt modelId="{71BD7502-23E9-4DCF-B306-FA52630F1D90}" type="pres">
      <dgm:prSet presAssocID="{3149C7CE-7C09-4F48-9135-A9F71F799C2C}" presName="sibTrans" presStyleLbl="node1" presStyleIdx="1" presStyleCnt="7"/>
      <dgm:spPr/>
    </dgm:pt>
    <dgm:pt modelId="{8755CBD0-9609-484E-AFB9-C12278A5B69D}" type="pres">
      <dgm:prSet presAssocID="{F73A8A02-CE0E-4015-B61B-B95CB9256EBA}" presName="dummy" presStyleCnt="0"/>
      <dgm:spPr/>
    </dgm:pt>
    <dgm:pt modelId="{5AA9E7F5-4453-4CEE-AA09-1600BCE589AC}" type="pres">
      <dgm:prSet presAssocID="{F73A8A02-CE0E-4015-B61B-B95CB9256EBA}" presName="node" presStyleLbl="revTx" presStyleIdx="2" presStyleCnt="7">
        <dgm:presLayoutVars>
          <dgm:bulletEnabled val="1"/>
        </dgm:presLayoutVars>
      </dgm:prSet>
      <dgm:spPr/>
    </dgm:pt>
    <dgm:pt modelId="{BD3A740E-3833-428E-B39C-5DDAE0457A6A}" type="pres">
      <dgm:prSet presAssocID="{ACDC85D3-4B3E-48D8-8ECD-2B4A8223BD5F}" presName="sibTrans" presStyleLbl="node1" presStyleIdx="2" presStyleCnt="7"/>
      <dgm:spPr/>
    </dgm:pt>
    <dgm:pt modelId="{3B2E0A3B-15BB-4A5C-95FE-C1A2ED0ADFE6}" type="pres">
      <dgm:prSet presAssocID="{E1234C35-B27E-47F3-86E3-1FE9B2806A40}" presName="dummy" presStyleCnt="0"/>
      <dgm:spPr/>
    </dgm:pt>
    <dgm:pt modelId="{61E2A1FB-7B6C-409B-ACE3-D08C21F0BD58}" type="pres">
      <dgm:prSet presAssocID="{E1234C35-B27E-47F3-86E3-1FE9B2806A40}" presName="node" presStyleLbl="revTx" presStyleIdx="3" presStyleCnt="7">
        <dgm:presLayoutVars>
          <dgm:bulletEnabled val="1"/>
        </dgm:presLayoutVars>
      </dgm:prSet>
      <dgm:spPr/>
    </dgm:pt>
    <dgm:pt modelId="{0085F904-0C8C-4D12-BD60-E457987E9A94}" type="pres">
      <dgm:prSet presAssocID="{6F09CBD4-04F3-48EF-BE2F-4FE1B6B6F848}" presName="sibTrans" presStyleLbl="node1" presStyleIdx="3" presStyleCnt="7"/>
      <dgm:spPr/>
    </dgm:pt>
    <dgm:pt modelId="{AE1AA175-3AEE-4168-B460-ED93527A1140}" type="pres">
      <dgm:prSet presAssocID="{C4E70ACA-CD4D-49E4-9FA2-5AB075B76510}" presName="dummy" presStyleCnt="0"/>
      <dgm:spPr/>
    </dgm:pt>
    <dgm:pt modelId="{74382F4C-69B7-4775-AD70-099E08749F05}" type="pres">
      <dgm:prSet presAssocID="{C4E70ACA-CD4D-49E4-9FA2-5AB075B76510}" presName="node" presStyleLbl="revTx" presStyleIdx="4" presStyleCnt="7">
        <dgm:presLayoutVars>
          <dgm:bulletEnabled val="1"/>
        </dgm:presLayoutVars>
      </dgm:prSet>
      <dgm:spPr/>
    </dgm:pt>
    <dgm:pt modelId="{E396A8AC-6DD7-419E-A6EE-39F3949BD2B9}" type="pres">
      <dgm:prSet presAssocID="{4149C634-C692-40E8-AFFD-B63618CD20B4}" presName="sibTrans" presStyleLbl="node1" presStyleIdx="4" presStyleCnt="7"/>
      <dgm:spPr/>
    </dgm:pt>
    <dgm:pt modelId="{C8581211-C80D-402F-8A0F-D8E916685E6F}" type="pres">
      <dgm:prSet presAssocID="{92C8E453-8649-4471-B67A-257870C984FC}" presName="dummy" presStyleCnt="0"/>
      <dgm:spPr/>
    </dgm:pt>
    <dgm:pt modelId="{57D35DCA-EAA1-4EB0-A7BD-E5E92C49EF5A}" type="pres">
      <dgm:prSet presAssocID="{92C8E453-8649-4471-B67A-257870C984FC}" presName="node" presStyleLbl="revTx" presStyleIdx="5" presStyleCnt="7">
        <dgm:presLayoutVars>
          <dgm:bulletEnabled val="1"/>
        </dgm:presLayoutVars>
      </dgm:prSet>
      <dgm:spPr/>
    </dgm:pt>
    <dgm:pt modelId="{59CFF3AC-50ED-462F-86DD-1B19DF19E9DE}" type="pres">
      <dgm:prSet presAssocID="{8B6909F0-F893-4528-ABAA-769D83EB9EB1}" presName="sibTrans" presStyleLbl="node1" presStyleIdx="5" presStyleCnt="7"/>
      <dgm:spPr/>
    </dgm:pt>
    <dgm:pt modelId="{A3B3100A-153C-4749-8F33-BC674F28A7EF}" type="pres">
      <dgm:prSet presAssocID="{81B8DB7D-8510-4C99-9BB7-8DB762C01B5B}" presName="dummy" presStyleCnt="0"/>
      <dgm:spPr/>
    </dgm:pt>
    <dgm:pt modelId="{3FBD52FD-92B2-4991-A045-AB55DD5709B8}" type="pres">
      <dgm:prSet presAssocID="{81B8DB7D-8510-4C99-9BB7-8DB762C01B5B}" presName="node" presStyleLbl="revTx" presStyleIdx="6" presStyleCnt="7">
        <dgm:presLayoutVars>
          <dgm:bulletEnabled val="1"/>
        </dgm:presLayoutVars>
      </dgm:prSet>
      <dgm:spPr/>
    </dgm:pt>
    <dgm:pt modelId="{0C04A995-74FC-475A-9A11-03469AD663A5}" type="pres">
      <dgm:prSet presAssocID="{2806E8E4-AEDA-4A58-B05C-144E00E45E02}" presName="sibTrans" presStyleLbl="node1" presStyleIdx="6" presStyleCnt="7"/>
      <dgm:spPr/>
    </dgm:pt>
  </dgm:ptLst>
  <dgm:cxnLst>
    <dgm:cxn modelId="{03E13C02-0E83-407B-BDA9-5714BF273320}" srcId="{CF2601A9-C928-4359-B176-C3EA274A8EA1}" destId="{92C8E453-8649-4471-B67A-257870C984FC}" srcOrd="5" destOrd="0" parTransId="{6C298200-BCA2-4B7D-8437-54B2BB7DA4FB}" sibTransId="{8B6909F0-F893-4528-ABAA-769D83EB9EB1}"/>
    <dgm:cxn modelId="{3466F909-3044-4D35-8D1A-0BBF909DEC60}" srcId="{CF2601A9-C928-4359-B176-C3EA274A8EA1}" destId="{C4E70ACA-CD4D-49E4-9FA2-5AB075B76510}" srcOrd="4" destOrd="0" parTransId="{3E572946-2381-4065-A576-B37E38A75B8C}" sibTransId="{4149C634-C692-40E8-AFFD-B63618CD20B4}"/>
    <dgm:cxn modelId="{4CB6490C-B728-4B2F-9F40-D306F60D919C}" type="presOf" srcId="{81B8DB7D-8510-4C99-9BB7-8DB762C01B5B}" destId="{3FBD52FD-92B2-4991-A045-AB55DD5709B8}" srcOrd="0" destOrd="0" presId="urn:microsoft.com/office/officeart/2005/8/layout/cycle1"/>
    <dgm:cxn modelId="{B76E3515-DEE0-4B9E-9A13-80A94092653C}" type="presOf" srcId="{F73A8A02-CE0E-4015-B61B-B95CB9256EBA}" destId="{5AA9E7F5-4453-4CEE-AA09-1600BCE589AC}" srcOrd="0" destOrd="0" presId="urn:microsoft.com/office/officeart/2005/8/layout/cycle1"/>
    <dgm:cxn modelId="{D487301C-4275-4907-B0C3-86FCB64C82DF}" type="presOf" srcId="{C4E70ACA-CD4D-49E4-9FA2-5AB075B76510}" destId="{74382F4C-69B7-4775-AD70-099E08749F05}" srcOrd="0" destOrd="0" presId="urn:microsoft.com/office/officeart/2005/8/layout/cycle1"/>
    <dgm:cxn modelId="{B981D11D-75F1-44D6-BB59-9B6CC1FFBBC9}" srcId="{CF2601A9-C928-4359-B176-C3EA274A8EA1}" destId="{AD691C6C-2882-4F81-A7E9-7768CD436DF3}" srcOrd="0" destOrd="0" parTransId="{5EE4D1D7-E747-4DD0-A12D-7D1D0CCDB6E6}" sibTransId="{6FB8F5A3-95B7-400C-988C-B5DBE1C94BBB}"/>
    <dgm:cxn modelId="{8B02FF38-8089-4480-96A0-2665B6BEF597}" type="presOf" srcId="{1723E971-EA2E-4529-AB79-4C065689106C}" destId="{136A9797-95F0-455C-87FE-0A7D81C448BB}" srcOrd="0" destOrd="0" presId="urn:microsoft.com/office/officeart/2005/8/layout/cycle1"/>
    <dgm:cxn modelId="{06331343-0C59-4FB4-B40F-6E8D1886C3FE}" srcId="{CF2601A9-C928-4359-B176-C3EA274A8EA1}" destId="{1723E971-EA2E-4529-AB79-4C065689106C}" srcOrd="1" destOrd="0" parTransId="{C4BF4344-17B0-4922-BE8E-89870B92AB3D}" sibTransId="{3149C7CE-7C09-4F48-9135-A9F71F799C2C}"/>
    <dgm:cxn modelId="{C6D88E6E-39A1-4BB5-8E60-36AF78E54C20}" type="presOf" srcId="{4149C634-C692-40E8-AFFD-B63618CD20B4}" destId="{E396A8AC-6DD7-419E-A6EE-39F3949BD2B9}" srcOrd="0" destOrd="0" presId="urn:microsoft.com/office/officeart/2005/8/layout/cycle1"/>
    <dgm:cxn modelId="{385BA24F-89CE-4428-8DCB-601BD1CE885F}" type="presOf" srcId="{ACDC85D3-4B3E-48D8-8ECD-2B4A8223BD5F}" destId="{BD3A740E-3833-428E-B39C-5DDAE0457A6A}" srcOrd="0" destOrd="0" presId="urn:microsoft.com/office/officeart/2005/8/layout/cycle1"/>
    <dgm:cxn modelId="{CD9AC073-0689-456C-A0A6-5F38EDA506FC}" type="presOf" srcId="{6FB8F5A3-95B7-400C-988C-B5DBE1C94BBB}" destId="{BCDB8BF5-BD5D-46C6-88B2-383B5BA04ECC}" srcOrd="0" destOrd="0" presId="urn:microsoft.com/office/officeart/2005/8/layout/cycle1"/>
    <dgm:cxn modelId="{DFBCE555-332C-41C2-B7AD-A399D578762A}" type="presOf" srcId="{2806E8E4-AEDA-4A58-B05C-144E00E45E02}" destId="{0C04A995-74FC-475A-9A11-03469AD663A5}" srcOrd="0" destOrd="0" presId="urn:microsoft.com/office/officeart/2005/8/layout/cycle1"/>
    <dgm:cxn modelId="{5695E07A-19D1-47BF-94A8-41981A1C9A8C}" type="presOf" srcId="{8B6909F0-F893-4528-ABAA-769D83EB9EB1}" destId="{59CFF3AC-50ED-462F-86DD-1B19DF19E9DE}" srcOrd="0" destOrd="0" presId="urn:microsoft.com/office/officeart/2005/8/layout/cycle1"/>
    <dgm:cxn modelId="{B199AB7C-EBF4-4DF2-B93B-EC120FE5A312}" type="presOf" srcId="{3149C7CE-7C09-4F48-9135-A9F71F799C2C}" destId="{71BD7502-23E9-4DCF-B306-FA52630F1D90}" srcOrd="0" destOrd="0" presId="urn:microsoft.com/office/officeart/2005/8/layout/cycle1"/>
    <dgm:cxn modelId="{7046EAA2-B3FE-499B-8D76-CAA158F1105D}" srcId="{CF2601A9-C928-4359-B176-C3EA274A8EA1}" destId="{F73A8A02-CE0E-4015-B61B-B95CB9256EBA}" srcOrd="2" destOrd="0" parTransId="{E7EA433B-1699-4893-8A41-8E34D0143630}" sibTransId="{ACDC85D3-4B3E-48D8-8ECD-2B4A8223BD5F}"/>
    <dgm:cxn modelId="{23ED81A4-E93A-4EDE-9A31-DAF8EE5513D3}" type="presOf" srcId="{92C8E453-8649-4471-B67A-257870C984FC}" destId="{57D35DCA-EAA1-4EB0-A7BD-E5E92C49EF5A}" srcOrd="0" destOrd="0" presId="urn:microsoft.com/office/officeart/2005/8/layout/cycle1"/>
    <dgm:cxn modelId="{3D5AAEAB-AB19-45FC-ADE6-572C0834769E}" type="presOf" srcId="{AD691C6C-2882-4F81-A7E9-7768CD436DF3}" destId="{2530A961-086E-414D-8BC7-81C99FD23C96}" srcOrd="0" destOrd="0" presId="urn:microsoft.com/office/officeart/2005/8/layout/cycle1"/>
    <dgm:cxn modelId="{90C9B8B3-B6D0-42BE-8462-1EE5AD593E6E}" srcId="{CF2601A9-C928-4359-B176-C3EA274A8EA1}" destId="{81B8DB7D-8510-4C99-9BB7-8DB762C01B5B}" srcOrd="6" destOrd="0" parTransId="{4CF46567-3CD8-4D60-B28B-D3FEACBC55B6}" sibTransId="{2806E8E4-AEDA-4A58-B05C-144E00E45E02}"/>
    <dgm:cxn modelId="{F0383CC5-9376-4A60-BE63-B5F6F70015C9}" type="presOf" srcId="{E1234C35-B27E-47F3-86E3-1FE9B2806A40}" destId="{61E2A1FB-7B6C-409B-ACE3-D08C21F0BD58}" srcOrd="0" destOrd="0" presId="urn:microsoft.com/office/officeart/2005/8/layout/cycle1"/>
    <dgm:cxn modelId="{ED5BA9C8-7CDE-4B2A-8D5B-9022C0427CD6}" type="presOf" srcId="{6F09CBD4-04F3-48EF-BE2F-4FE1B6B6F848}" destId="{0085F904-0C8C-4D12-BD60-E457987E9A94}" srcOrd="0" destOrd="0" presId="urn:microsoft.com/office/officeart/2005/8/layout/cycle1"/>
    <dgm:cxn modelId="{B98B4BDA-C18F-41FD-9C7B-0D4C6F9B7F5C}" srcId="{CF2601A9-C928-4359-B176-C3EA274A8EA1}" destId="{E1234C35-B27E-47F3-86E3-1FE9B2806A40}" srcOrd="3" destOrd="0" parTransId="{C699F5DE-0A54-42FE-8A0B-EE228C4E161F}" sibTransId="{6F09CBD4-04F3-48EF-BE2F-4FE1B6B6F848}"/>
    <dgm:cxn modelId="{4CD92EF1-0FE3-4576-A84F-014ABF8844B3}" type="presOf" srcId="{CF2601A9-C928-4359-B176-C3EA274A8EA1}" destId="{0109F048-4177-4D71-9804-7069F4B58FE2}" srcOrd="0" destOrd="0" presId="urn:microsoft.com/office/officeart/2005/8/layout/cycle1"/>
    <dgm:cxn modelId="{20FA02F8-6DA3-488E-B1AC-A0D8358F4B75}" type="presParOf" srcId="{0109F048-4177-4D71-9804-7069F4B58FE2}" destId="{B1F7E45C-D41D-47B8-ABEC-33457E8A6883}" srcOrd="0" destOrd="0" presId="urn:microsoft.com/office/officeart/2005/8/layout/cycle1"/>
    <dgm:cxn modelId="{74672E92-E603-48C2-BD30-BBE60908E2AD}" type="presParOf" srcId="{0109F048-4177-4D71-9804-7069F4B58FE2}" destId="{2530A961-086E-414D-8BC7-81C99FD23C96}" srcOrd="1" destOrd="0" presId="urn:microsoft.com/office/officeart/2005/8/layout/cycle1"/>
    <dgm:cxn modelId="{D442B3EE-E516-4AC3-BF95-080F7A92B78D}" type="presParOf" srcId="{0109F048-4177-4D71-9804-7069F4B58FE2}" destId="{BCDB8BF5-BD5D-46C6-88B2-383B5BA04ECC}" srcOrd="2" destOrd="0" presId="urn:microsoft.com/office/officeart/2005/8/layout/cycle1"/>
    <dgm:cxn modelId="{2013DCE5-8112-4B60-9768-65890B8FDF4A}" type="presParOf" srcId="{0109F048-4177-4D71-9804-7069F4B58FE2}" destId="{8E3AB72D-19D5-4A08-B8EF-ED0B6B965B36}" srcOrd="3" destOrd="0" presId="urn:microsoft.com/office/officeart/2005/8/layout/cycle1"/>
    <dgm:cxn modelId="{B61D33E2-CB85-42F4-B22B-307E434CCEF6}" type="presParOf" srcId="{0109F048-4177-4D71-9804-7069F4B58FE2}" destId="{136A9797-95F0-455C-87FE-0A7D81C448BB}" srcOrd="4" destOrd="0" presId="urn:microsoft.com/office/officeart/2005/8/layout/cycle1"/>
    <dgm:cxn modelId="{0F024675-2CC9-46B2-A657-E1B29B551847}" type="presParOf" srcId="{0109F048-4177-4D71-9804-7069F4B58FE2}" destId="{71BD7502-23E9-4DCF-B306-FA52630F1D90}" srcOrd="5" destOrd="0" presId="urn:microsoft.com/office/officeart/2005/8/layout/cycle1"/>
    <dgm:cxn modelId="{14BF0830-E1F7-49BE-9149-F3F60D179F4C}" type="presParOf" srcId="{0109F048-4177-4D71-9804-7069F4B58FE2}" destId="{8755CBD0-9609-484E-AFB9-C12278A5B69D}" srcOrd="6" destOrd="0" presId="urn:microsoft.com/office/officeart/2005/8/layout/cycle1"/>
    <dgm:cxn modelId="{7EB2E9E2-05F1-493E-BF68-A705E455BD9B}" type="presParOf" srcId="{0109F048-4177-4D71-9804-7069F4B58FE2}" destId="{5AA9E7F5-4453-4CEE-AA09-1600BCE589AC}" srcOrd="7" destOrd="0" presId="urn:microsoft.com/office/officeart/2005/8/layout/cycle1"/>
    <dgm:cxn modelId="{5203DCF3-CE79-4B5D-B690-2A81BB74900E}" type="presParOf" srcId="{0109F048-4177-4D71-9804-7069F4B58FE2}" destId="{BD3A740E-3833-428E-B39C-5DDAE0457A6A}" srcOrd="8" destOrd="0" presId="urn:microsoft.com/office/officeart/2005/8/layout/cycle1"/>
    <dgm:cxn modelId="{FC2E6732-1202-45D4-802A-145202E0B576}" type="presParOf" srcId="{0109F048-4177-4D71-9804-7069F4B58FE2}" destId="{3B2E0A3B-15BB-4A5C-95FE-C1A2ED0ADFE6}" srcOrd="9" destOrd="0" presId="urn:microsoft.com/office/officeart/2005/8/layout/cycle1"/>
    <dgm:cxn modelId="{718367B6-712F-416F-AE7C-DAAE4A0F64B5}" type="presParOf" srcId="{0109F048-4177-4D71-9804-7069F4B58FE2}" destId="{61E2A1FB-7B6C-409B-ACE3-D08C21F0BD58}" srcOrd="10" destOrd="0" presId="urn:microsoft.com/office/officeart/2005/8/layout/cycle1"/>
    <dgm:cxn modelId="{94A0B5FB-87E7-4A95-9F37-3ADC0A713DFF}" type="presParOf" srcId="{0109F048-4177-4D71-9804-7069F4B58FE2}" destId="{0085F904-0C8C-4D12-BD60-E457987E9A94}" srcOrd="11" destOrd="0" presId="urn:microsoft.com/office/officeart/2005/8/layout/cycle1"/>
    <dgm:cxn modelId="{214FEB1A-8D61-4E19-A24A-C5ACCC529936}" type="presParOf" srcId="{0109F048-4177-4D71-9804-7069F4B58FE2}" destId="{AE1AA175-3AEE-4168-B460-ED93527A1140}" srcOrd="12" destOrd="0" presId="urn:microsoft.com/office/officeart/2005/8/layout/cycle1"/>
    <dgm:cxn modelId="{D0ADC6DF-47E3-42CA-8DA0-FCC7032DD9D8}" type="presParOf" srcId="{0109F048-4177-4D71-9804-7069F4B58FE2}" destId="{74382F4C-69B7-4775-AD70-099E08749F05}" srcOrd="13" destOrd="0" presId="urn:microsoft.com/office/officeart/2005/8/layout/cycle1"/>
    <dgm:cxn modelId="{E9FF9194-F83D-44DB-82B7-5D5AB273D372}" type="presParOf" srcId="{0109F048-4177-4D71-9804-7069F4B58FE2}" destId="{E396A8AC-6DD7-419E-A6EE-39F3949BD2B9}" srcOrd="14" destOrd="0" presId="urn:microsoft.com/office/officeart/2005/8/layout/cycle1"/>
    <dgm:cxn modelId="{79971A94-791F-411A-B491-80E29CDB773B}" type="presParOf" srcId="{0109F048-4177-4D71-9804-7069F4B58FE2}" destId="{C8581211-C80D-402F-8A0F-D8E916685E6F}" srcOrd="15" destOrd="0" presId="urn:microsoft.com/office/officeart/2005/8/layout/cycle1"/>
    <dgm:cxn modelId="{360E097D-D29C-4243-AB93-A189B29FFF3E}" type="presParOf" srcId="{0109F048-4177-4D71-9804-7069F4B58FE2}" destId="{57D35DCA-EAA1-4EB0-A7BD-E5E92C49EF5A}" srcOrd="16" destOrd="0" presId="urn:microsoft.com/office/officeart/2005/8/layout/cycle1"/>
    <dgm:cxn modelId="{20AABBCE-FD42-4A38-93E5-0FA2425AFA86}" type="presParOf" srcId="{0109F048-4177-4D71-9804-7069F4B58FE2}" destId="{59CFF3AC-50ED-462F-86DD-1B19DF19E9DE}" srcOrd="17" destOrd="0" presId="urn:microsoft.com/office/officeart/2005/8/layout/cycle1"/>
    <dgm:cxn modelId="{C502FBA9-8A3F-4B9F-8665-662A65CC5C9F}" type="presParOf" srcId="{0109F048-4177-4D71-9804-7069F4B58FE2}" destId="{A3B3100A-153C-4749-8F33-BC674F28A7EF}" srcOrd="18" destOrd="0" presId="urn:microsoft.com/office/officeart/2005/8/layout/cycle1"/>
    <dgm:cxn modelId="{C64E2B39-4633-41E2-9B6D-585CE6CB682F}" type="presParOf" srcId="{0109F048-4177-4D71-9804-7069F4B58FE2}" destId="{3FBD52FD-92B2-4991-A045-AB55DD5709B8}" srcOrd="19" destOrd="0" presId="urn:microsoft.com/office/officeart/2005/8/layout/cycle1"/>
    <dgm:cxn modelId="{FA0C2F83-FE62-4AC7-85FA-9AFC36F51251}" type="presParOf" srcId="{0109F048-4177-4D71-9804-7069F4B58FE2}" destId="{0C04A995-74FC-475A-9A11-03469AD663A5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026AB-4446-4310-B6BC-2CAFD7F4588A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CBDC9-15B9-4F74-A389-2CCF319B7CE2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Money alone does not make you happy, you should also have stocks, gold, and land</a:t>
          </a:r>
        </a:p>
      </dsp:txBody>
      <dsp:txXfrm>
        <a:off x="398656" y="1088253"/>
        <a:ext cx="2959127" cy="1837317"/>
      </dsp:txXfrm>
    </dsp:sp>
    <dsp:sp modelId="{944A99F1-E1C8-4511-873D-F0438C825E23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60DE7-264D-43F1-B944-ED85853CC129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/>
            <a:t>US Comedian Danny Kaye</a:t>
          </a:r>
          <a:endParaRPr lang="en-US" sz="2300" kern="1200"/>
        </a:p>
      </dsp:txBody>
      <dsp:txXfrm>
        <a:off x="4155097" y="1088253"/>
        <a:ext cx="2959127" cy="1837317"/>
      </dsp:txXfrm>
    </dsp:sp>
    <dsp:sp modelId="{763CA974-D9BF-4E7A-80C0-18807C7097CD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5AA93-672A-4E95-A6F0-9B4C8BF421EC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>
              <a:hlinkClick xmlns:r="http://schemas.openxmlformats.org/officeDocument/2006/relationships" r:id="rId1"/>
            </a:rPr>
            <a:t>18. 01. 1911- 03.03 1987</a:t>
          </a:r>
          <a:endParaRPr lang="en-US" sz="2300" kern="1200"/>
        </a:p>
      </dsp:txBody>
      <dsp:txXfrm>
        <a:off x="7911539" y="1088253"/>
        <a:ext cx="2959127" cy="18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0A961-086E-414D-8BC7-81C99FD23C96}">
      <dsp:nvSpPr>
        <dsp:cNvPr id="0" name=""/>
        <dsp:cNvSpPr/>
      </dsp:nvSpPr>
      <dsp:spPr>
        <a:xfrm>
          <a:off x="5676787" y="2501"/>
          <a:ext cx="786872" cy="78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knowledge counts</a:t>
          </a:r>
          <a:endParaRPr lang="en-US" sz="1200" kern="1200"/>
        </a:p>
      </dsp:txBody>
      <dsp:txXfrm>
        <a:off x="5676787" y="2501"/>
        <a:ext cx="786872" cy="786872"/>
      </dsp:txXfrm>
    </dsp:sp>
    <dsp:sp modelId="{BCDB8BF5-BD5D-46C6-88B2-383B5BA04ECC}">
      <dsp:nvSpPr>
        <dsp:cNvPr id="0" name=""/>
        <dsp:cNvSpPr/>
      </dsp:nvSpPr>
      <dsp:spPr>
        <a:xfrm>
          <a:off x="3219127" y="44280"/>
          <a:ext cx="4077345" cy="4077345"/>
        </a:xfrm>
        <a:prstGeom prst="circularArrow">
          <a:avLst>
            <a:gd name="adj1" fmla="val 3763"/>
            <a:gd name="adj2" fmla="val 234805"/>
            <a:gd name="adj3" fmla="val 19827082"/>
            <a:gd name="adj4" fmla="val 18605457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A9797-95F0-455C-87FE-0A7D81C448BB}">
      <dsp:nvSpPr>
        <dsp:cNvPr id="0" name=""/>
        <dsp:cNvSpPr/>
      </dsp:nvSpPr>
      <dsp:spPr>
        <a:xfrm>
          <a:off x="6689863" y="1272858"/>
          <a:ext cx="786872" cy="78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two parts of income</a:t>
          </a:r>
          <a:endParaRPr lang="en-US" sz="1200" kern="1200"/>
        </a:p>
      </dsp:txBody>
      <dsp:txXfrm>
        <a:off x="6689863" y="1272858"/>
        <a:ext cx="786872" cy="786872"/>
      </dsp:txXfrm>
    </dsp:sp>
    <dsp:sp modelId="{71BD7502-23E9-4DCF-B306-FA52630F1D90}">
      <dsp:nvSpPr>
        <dsp:cNvPr id="0" name=""/>
        <dsp:cNvSpPr/>
      </dsp:nvSpPr>
      <dsp:spPr>
        <a:xfrm>
          <a:off x="3219127" y="44280"/>
          <a:ext cx="4077345" cy="4077345"/>
        </a:xfrm>
        <a:prstGeom prst="circularArrow">
          <a:avLst>
            <a:gd name="adj1" fmla="val 3763"/>
            <a:gd name="adj2" fmla="val 234805"/>
            <a:gd name="adj3" fmla="val 1230201"/>
            <a:gd name="adj4" fmla="val 21557364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9E7F5-4453-4CEE-AA09-1600BCE589AC}">
      <dsp:nvSpPr>
        <dsp:cNvPr id="0" name=""/>
        <dsp:cNvSpPr/>
      </dsp:nvSpPr>
      <dsp:spPr>
        <a:xfrm>
          <a:off x="6328300" y="2856968"/>
          <a:ext cx="786872" cy="78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brokerage</a:t>
          </a:r>
          <a:endParaRPr lang="en-US" sz="1200" kern="1200"/>
        </a:p>
      </dsp:txBody>
      <dsp:txXfrm>
        <a:off x="6328300" y="2856968"/>
        <a:ext cx="786872" cy="786872"/>
      </dsp:txXfrm>
    </dsp:sp>
    <dsp:sp modelId="{BD3A740E-3833-428E-B39C-5DDAE0457A6A}">
      <dsp:nvSpPr>
        <dsp:cNvPr id="0" name=""/>
        <dsp:cNvSpPr/>
      </dsp:nvSpPr>
      <dsp:spPr>
        <a:xfrm>
          <a:off x="3219127" y="44280"/>
          <a:ext cx="4077345" cy="4077345"/>
        </a:xfrm>
        <a:prstGeom prst="circularArrow">
          <a:avLst>
            <a:gd name="adj1" fmla="val 3763"/>
            <a:gd name="adj2" fmla="val 234805"/>
            <a:gd name="adj3" fmla="val 4437436"/>
            <a:gd name="adj4" fmla="val 3307816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2A1FB-7B6C-409B-ACE3-D08C21F0BD58}">
      <dsp:nvSpPr>
        <dsp:cNvPr id="0" name=""/>
        <dsp:cNvSpPr/>
      </dsp:nvSpPr>
      <dsp:spPr>
        <a:xfrm>
          <a:off x="4864363" y="3561963"/>
          <a:ext cx="786872" cy="78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service fee</a:t>
          </a:r>
          <a:endParaRPr lang="en-US" sz="1200" kern="1200"/>
        </a:p>
      </dsp:txBody>
      <dsp:txXfrm>
        <a:off x="4864363" y="3561963"/>
        <a:ext cx="786872" cy="786872"/>
      </dsp:txXfrm>
    </dsp:sp>
    <dsp:sp modelId="{0085F904-0C8C-4D12-BD60-E457987E9A94}">
      <dsp:nvSpPr>
        <dsp:cNvPr id="0" name=""/>
        <dsp:cNvSpPr/>
      </dsp:nvSpPr>
      <dsp:spPr>
        <a:xfrm>
          <a:off x="3219127" y="44280"/>
          <a:ext cx="4077345" cy="4077345"/>
        </a:xfrm>
        <a:prstGeom prst="circularArrow">
          <a:avLst>
            <a:gd name="adj1" fmla="val 3763"/>
            <a:gd name="adj2" fmla="val 234805"/>
            <a:gd name="adj3" fmla="val 7257379"/>
            <a:gd name="adj4" fmla="val 6127760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82F4C-69B7-4775-AD70-099E08749F05}">
      <dsp:nvSpPr>
        <dsp:cNvPr id="0" name=""/>
        <dsp:cNvSpPr/>
      </dsp:nvSpPr>
      <dsp:spPr>
        <a:xfrm>
          <a:off x="3400426" y="2856968"/>
          <a:ext cx="786872" cy="78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small office</a:t>
          </a:r>
          <a:endParaRPr lang="en-US" sz="1200" kern="1200"/>
        </a:p>
      </dsp:txBody>
      <dsp:txXfrm>
        <a:off x="3400426" y="2856968"/>
        <a:ext cx="786872" cy="786872"/>
      </dsp:txXfrm>
    </dsp:sp>
    <dsp:sp modelId="{E396A8AC-6DD7-419E-A6EE-39F3949BD2B9}">
      <dsp:nvSpPr>
        <dsp:cNvPr id="0" name=""/>
        <dsp:cNvSpPr/>
      </dsp:nvSpPr>
      <dsp:spPr>
        <a:xfrm>
          <a:off x="3219127" y="44280"/>
          <a:ext cx="4077345" cy="4077345"/>
        </a:xfrm>
        <a:prstGeom prst="circularArrow">
          <a:avLst>
            <a:gd name="adj1" fmla="val 3763"/>
            <a:gd name="adj2" fmla="val 234805"/>
            <a:gd name="adj3" fmla="val 10607831"/>
            <a:gd name="adj4" fmla="val 9334994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35DCA-EAA1-4EB0-A7BD-E5E92C49EF5A}">
      <dsp:nvSpPr>
        <dsp:cNvPr id="0" name=""/>
        <dsp:cNvSpPr/>
      </dsp:nvSpPr>
      <dsp:spPr>
        <a:xfrm>
          <a:off x="3038863" y="1272858"/>
          <a:ext cx="786872" cy="78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biggest costs car, it-systems</a:t>
          </a:r>
          <a:endParaRPr lang="en-US" sz="1200" kern="1200"/>
        </a:p>
      </dsp:txBody>
      <dsp:txXfrm>
        <a:off x="3038863" y="1272858"/>
        <a:ext cx="786872" cy="786872"/>
      </dsp:txXfrm>
    </dsp:sp>
    <dsp:sp modelId="{59CFF3AC-50ED-462F-86DD-1B19DF19E9DE}">
      <dsp:nvSpPr>
        <dsp:cNvPr id="0" name=""/>
        <dsp:cNvSpPr/>
      </dsp:nvSpPr>
      <dsp:spPr>
        <a:xfrm>
          <a:off x="3219127" y="44280"/>
          <a:ext cx="4077345" cy="4077345"/>
        </a:xfrm>
        <a:prstGeom prst="circularArrow">
          <a:avLst>
            <a:gd name="adj1" fmla="val 3763"/>
            <a:gd name="adj2" fmla="val 234805"/>
            <a:gd name="adj3" fmla="val 13559739"/>
            <a:gd name="adj4" fmla="val 12338113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D52FD-92B2-4991-A045-AB55DD5709B8}">
      <dsp:nvSpPr>
        <dsp:cNvPr id="0" name=""/>
        <dsp:cNvSpPr/>
      </dsp:nvSpPr>
      <dsp:spPr>
        <a:xfrm>
          <a:off x="4051939" y="2501"/>
          <a:ext cx="786872" cy="78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do small steps, grow healthy</a:t>
          </a:r>
          <a:endParaRPr lang="en-US" sz="1200" kern="1200"/>
        </a:p>
      </dsp:txBody>
      <dsp:txXfrm>
        <a:off x="4051939" y="2501"/>
        <a:ext cx="786872" cy="786872"/>
      </dsp:txXfrm>
    </dsp:sp>
    <dsp:sp modelId="{0C04A995-74FC-475A-9A11-03469AD663A5}">
      <dsp:nvSpPr>
        <dsp:cNvPr id="0" name=""/>
        <dsp:cNvSpPr/>
      </dsp:nvSpPr>
      <dsp:spPr>
        <a:xfrm>
          <a:off x="3219127" y="44280"/>
          <a:ext cx="4077345" cy="4077345"/>
        </a:xfrm>
        <a:prstGeom prst="circularArrow">
          <a:avLst>
            <a:gd name="adj1" fmla="val 3763"/>
            <a:gd name="adj2" fmla="val 234805"/>
            <a:gd name="adj3" fmla="val 16741010"/>
            <a:gd name="adj4" fmla="val 15424185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EFF69-2166-6E16-35C2-8DAB52F54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BC0517-BB3B-3675-DEA2-FF4E3259A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0BE87F-7766-2909-8926-94D843D7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67CD06-8C79-2F5C-841B-19C08300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DB3AAC-4CE2-B6FB-4F8D-D1066F58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6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5A8F9-3B22-DAD9-7157-8BE3D71E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684ADE-7B42-5A47-A80A-4D5A1A478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1E0F15-7876-381A-C0B9-30D36906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FEBE4-FF01-9953-E10C-2F3A15FB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9DCFC-9A5A-25B9-0974-C86D1074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78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A2BE50B-6FE1-2B0F-0EB0-82E350DCD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04DA9E-B106-9DD4-5D02-B0F364122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B9C373-587D-C21E-7749-B6136323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0882E1-726D-2AC7-B519-F2AE82A1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F090EA-610B-15C8-441C-BA16B2EC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66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5E801-91DB-25FB-E224-158CF80A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77DD72-B8B9-90DC-2651-34193AA54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E1C88E-4448-622C-5734-88A27769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BE380C-DE22-318C-488D-87F5E167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B4551C-3CB3-2212-8E38-431B0FCB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0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5EEC0-898B-841B-0F37-117A8014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FB74AB-4152-B08C-3B6E-E545133EB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02EF4D-4786-900E-0ECD-BC0495D9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545F17-A3E3-04CD-087D-0493B277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5A01EC-F74E-D3C8-EFBD-59257945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94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90872-8941-DA76-BBB3-2021B3C0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9201BE-0EC3-7E71-3A19-393473A1D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E40CCF-21D2-E95D-11D0-77FAE748E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608F83-8E58-0414-96D6-B1B36651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371220-CC74-0FF5-8FDD-32249F72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6AD28D-FB97-5E2B-C679-38ABB5D1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51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526AB-CD32-5FC5-6151-91C10754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76A232-9745-CF4F-B9F0-C02BD24BD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1C4534-EEC6-3B46-B2B6-154A35F17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CFCB3E-C5CC-0F7D-8E4A-1219E7F28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29EE0CA-4AB4-AFDC-C361-C590D98B3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87ECC2-C417-3CA5-FF5A-EDCA370E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FB7730D-2607-8E71-16FD-B4180ECC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5CD340-89E6-8463-D68E-96B4512D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71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B1081-7AB1-8062-75FF-7AED9D1B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6CF75A-A579-1E69-8E69-1ABBA8B6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E980AF-840B-BE87-378D-560DEF07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DDEE1C-C6DA-FF1C-B96C-C56B246B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97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7DB03B-0BF4-D4E5-EE2B-FA6604E3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4DE56E-2368-C2B9-0B14-0E135822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3B453B-7FE1-31BB-CAE6-8A2BE110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27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FA425-C4C2-E996-0FCD-1B33C107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B1755B-53F7-274A-61C0-356535AB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9C8A34-76D8-16AF-45E9-26465608B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A10705-55EA-95A0-035E-6D3D99CA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A739D7-DB0A-16DC-CB56-B447BD3D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36B42C-E286-8AED-44C4-D010FCCC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05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C98B7-F2C9-CE46-4394-23A8A3AD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88DF495-4293-25AB-DF2F-DE2BCD6E1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ECF12E-2E20-EBBF-F9D1-CB0628316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32B685-E520-0825-0DB9-823C7188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1867A0-1903-D6E3-F046-95E52C06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ADF82F-7F96-F0A9-D7B8-353AA953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29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A69EC5-AF35-8839-5297-27D67E26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9C4CB4-3C1A-CF4B-3EE8-4EF1143F5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F3499C-DE39-506C-65C1-49FC923D5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57E97-FF9B-45C4-AF7A-75D3FFB926A8}" type="datetimeFigureOut">
              <a:rPr lang="de-DE" smtClean="0"/>
              <a:t>19.08.2025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EA7BB8-4138-7131-A771-E4A89DAB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BAAD2A-88CC-494D-4C8A-EA2A63ED0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3D1A86-C2D7-4572-8BD4-01DFDDEED7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30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liverstede.d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DC64FD-F774-09FC-8CF5-C6A4411BF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09" y="502400"/>
            <a:ext cx="3367171" cy="18180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Smart investing and financial habits for tomorrow´s CEOs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3D2BA8-1E37-B3DD-7126-B336FFB8E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5"/>
          <a:stretch>
            <a:fillRect/>
          </a:stretch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Grafik 4" descr="Ein Bild, das Gras, draußen, Pflanze, Feld enthält.&#10;&#10;KI-generierte Inhalte können fehlerhaft sein.">
            <a:extLst>
              <a:ext uri="{FF2B5EF4-FFF2-40B4-BE49-F238E27FC236}">
                <a16:creationId xmlns:a16="http://schemas.microsoft.com/office/drawing/2014/main" id="{AB20659F-C0E8-4DF8-E03F-EB73A616B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r="34302" b="-2"/>
          <a:stretch>
            <a:fillRect/>
          </a:stretch>
        </p:blipFill>
        <p:spPr>
          <a:xfrm rot="5400000">
            <a:off x="267257" y="2559479"/>
            <a:ext cx="4031263" cy="4565779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16A67C8D-347E-7CA4-BD9D-F7DC719C0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633" y="3455208"/>
            <a:ext cx="5742432" cy="23447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/>
              <a:t>Oliver Stede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/>
              <a:t>Financial and Insurance Broker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>
                <a:hlinkClick r:id="rId4"/>
              </a:rPr>
              <a:t>www.oliverstede.de</a:t>
            </a:r>
            <a:endParaRPr lang="en-US" sz="10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/>
              <a:t>Registration D-AOOH-I7HIZ-37 / D-F-175-TZEU-30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/>
              <a:t>Disclaimer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/>
              <a:t>The presentation is not investment advice.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/>
              <a:t>Each recommendation requires a special analysis.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8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4C9FA-10D3-8CAD-AE6B-0DA25E5B9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51B50-07BB-88B3-0AD6-A7543C34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asset</a:t>
            </a:r>
            <a:r>
              <a:rPr lang="de-DE" dirty="0"/>
              <a:t> </a:t>
            </a:r>
            <a:r>
              <a:rPr lang="de-DE" dirty="0" err="1"/>
              <a:t>triangle</a:t>
            </a:r>
            <a:endParaRPr lang="de-DE" dirty="0"/>
          </a:p>
        </p:txBody>
      </p:sp>
      <p:sp>
        <p:nvSpPr>
          <p:cNvPr id="4" name="Google Shape;217;p29">
            <a:extLst>
              <a:ext uri="{FF2B5EF4-FFF2-40B4-BE49-F238E27FC236}">
                <a16:creationId xmlns:a16="http://schemas.microsoft.com/office/drawing/2014/main" id="{F6BBBADE-D9D5-3A0A-917B-8A7BD5BF0122}"/>
              </a:ext>
            </a:extLst>
          </p:cNvPr>
          <p:cNvSpPr/>
          <p:nvPr/>
        </p:nvSpPr>
        <p:spPr>
          <a:xfrm>
            <a:off x="5482050" y="1569155"/>
            <a:ext cx="1227900" cy="10620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8;p29">
            <a:extLst>
              <a:ext uri="{FF2B5EF4-FFF2-40B4-BE49-F238E27FC236}">
                <a16:creationId xmlns:a16="http://schemas.microsoft.com/office/drawing/2014/main" id="{7F304420-42E1-22AD-3B86-100D0C7274B6}"/>
              </a:ext>
            </a:extLst>
          </p:cNvPr>
          <p:cNvSpPr/>
          <p:nvPr/>
        </p:nvSpPr>
        <p:spPr>
          <a:xfrm>
            <a:off x="2636850" y="4164230"/>
            <a:ext cx="1227900" cy="400200"/>
          </a:xfrm>
          <a:prstGeom prst="triangle">
            <a:avLst>
              <a:gd name="adj" fmla="val 4884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19;p29">
            <a:extLst>
              <a:ext uri="{FF2B5EF4-FFF2-40B4-BE49-F238E27FC236}">
                <a16:creationId xmlns:a16="http://schemas.microsoft.com/office/drawing/2014/main" id="{8BFF3DEA-6D4F-023C-5933-DD724D38B4F3}"/>
              </a:ext>
            </a:extLst>
          </p:cNvPr>
          <p:cNvSpPr/>
          <p:nvPr/>
        </p:nvSpPr>
        <p:spPr>
          <a:xfrm>
            <a:off x="6499675" y="3502430"/>
            <a:ext cx="652500" cy="1062000"/>
          </a:xfrm>
          <a:prstGeom prst="triangle">
            <a:avLst>
              <a:gd name="adj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23;p29">
            <a:extLst>
              <a:ext uri="{FF2B5EF4-FFF2-40B4-BE49-F238E27FC236}">
                <a16:creationId xmlns:a16="http://schemas.microsoft.com/office/drawing/2014/main" id="{9F57FF04-F06B-E2ED-921E-13DC92113A1B}"/>
              </a:ext>
            </a:extLst>
          </p:cNvPr>
          <p:cNvSpPr/>
          <p:nvPr/>
        </p:nvSpPr>
        <p:spPr>
          <a:xfrm>
            <a:off x="2985300" y="2985005"/>
            <a:ext cx="531000" cy="10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24;p29">
            <a:extLst>
              <a:ext uri="{FF2B5EF4-FFF2-40B4-BE49-F238E27FC236}">
                <a16:creationId xmlns:a16="http://schemas.microsoft.com/office/drawing/2014/main" id="{D7975F77-2DFE-264F-23FF-C0A72E090087}"/>
              </a:ext>
            </a:extLst>
          </p:cNvPr>
          <p:cNvSpPr/>
          <p:nvPr/>
        </p:nvSpPr>
        <p:spPr>
          <a:xfrm>
            <a:off x="7384575" y="4033430"/>
            <a:ext cx="1062000" cy="53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F77333-7680-6B71-916F-FECD7A744F35}"/>
              </a:ext>
            </a:extLst>
          </p:cNvPr>
          <p:cNvSpPr txBox="1"/>
          <p:nvPr/>
        </p:nvSpPr>
        <p:spPr>
          <a:xfrm>
            <a:off x="4582160" y="263115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security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527D147-D379-FE2C-31CD-9D5DC30B897C}"/>
              </a:ext>
            </a:extLst>
          </p:cNvPr>
          <p:cNvSpPr txBox="1"/>
          <p:nvPr/>
        </p:nvSpPr>
        <p:spPr>
          <a:xfrm>
            <a:off x="5381669" y="1171286"/>
            <a:ext cx="14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return</a:t>
            </a:r>
            <a:r>
              <a:rPr lang="de-DE" dirty="0"/>
              <a:t> / </a:t>
            </a:r>
            <a:r>
              <a:rPr lang="de-DE" dirty="0" err="1"/>
              <a:t>yield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174A5A8-BC64-6944-2CF8-72D31FD59489}"/>
              </a:ext>
            </a:extLst>
          </p:cNvPr>
          <p:cNvSpPr txBox="1"/>
          <p:nvPr/>
        </p:nvSpPr>
        <p:spPr>
          <a:xfrm>
            <a:off x="6810330" y="2561963"/>
            <a:ext cx="124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availability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C63CDAE-D3F3-C45B-A467-82C7DD658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64" y="4459202"/>
            <a:ext cx="1079086" cy="4999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ED4E02E-52F0-2CE6-FC20-BD9993BA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750" y="4459202"/>
            <a:ext cx="1347333" cy="4938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FCE1BEF-CCA4-365A-C87D-D5D9AF660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864" y="4564430"/>
            <a:ext cx="1079086" cy="4999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425B8E-1EFA-1599-42E5-49A6DA42C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570" y="3350883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9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Bild, Kunst, Transport, Wasserfahrzeug enthält.&#10;&#10;KI-generierte Inhalte können fehlerhaft sein.">
            <a:extLst>
              <a:ext uri="{FF2B5EF4-FFF2-40B4-BE49-F238E27FC236}">
                <a16:creationId xmlns:a16="http://schemas.microsoft.com/office/drawing/2014/main" id="{198FE787-842D-40C3-AE96-02FB8849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091" r="5670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AFD49F-15D2-3E65-ACDF-A6BAF349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risk spreading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2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2DFA60-42C0-57F8-5792-3BE1DFC02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6554BB-86C4-A98D-75D3-8FC2DC254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Ships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FF2A9-7371-18AB-C24C-95570FBC4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3" y="1412489"/>
            <a:ext cx="2926080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Santa Maria</a:t>
            </a:r>
          </a:p>
          <a:p>
            <a:r>
              <a:rPr lang="en-US" sz="2000"/>
              <a:t>Pinta</a:t>
            </a:r>
          </a:p>
          <a:p>
            <a:r>
              <a:rPr lang="en-US" sz="2000"/>
              <a:t>Niña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34BB876-8DE1-EC8F-8FE8-3A3B465E3FF0}"/>
              </a:ext>
            </a:extLst>
          </p:cNvPr>
          <p:cNvSpPr txBox="1"/>
          <p:nvPr/>
        </p:nvSpPr>
        <p:spPr>
          <a:xfrm>
            <a:off x="8451604" y="1412489"/>
            <a:ext cx="292608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carrack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caravel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caravel</a:t>
            </a:r>
          </a:p>
        </p:txBody>
      </p:sp>
    </p:spTree>
    <p:extLst>
      <p:ext uri="{BB962C8B-B14F-4D97-AF65-F5344CB8AC3E}">
        <p14:creationId xmlns:p14="http://schemas.microsoft.com/office/powerpoint/2010/main" val="2669138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C530C-D3A9-7E90-2A88-D62308A30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50F01-F71A-414E-8C38-59C10212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Ships</a:t>
            </a:r>
            <a:r>
              <a:rPr lang="de-DE" dirty="0"/>
              <a:t> – </a:t>
            </a:r>
            <a:r>
              <a:rPr lang="de-DE" dirty="0" err="1"/>
              <a:t>asset</a:t>
            </a:r>
            <a:r>
              <a:rPr lang="de-DE" dirty="0"/>
              <a:t> </a:t>
            </a:r>
            <a:r>
              <a:rPr lang="de-DE" dirty="0" err="1"/>
              <a:t>classes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9F2C74-762F-F40C-BACC-A5E32297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160" y="2567305"/>
            <a:ext cx="3276600" cy="2380615"/>
          </a:xfrm>
        </p:spPr>
        <p:txBody>
          <a:bodyPr/>
          <a:lstStyle/>
          <a:p>
            <a:r>
              <a:rPr lang="de-DE" dirty="0"/>
              <a:t>Santa Maria</a:t>
            </a:r>
          </a:p>
          <a:p>
            <a:r>
              <a:rPr lang="de-DE" dirty="0"/>
              <a:t>Pinta</a:t>
            </a:r>
          </a:p>
          <a:p>
            <a:r>
              <a:rPr lang="de-DE" dirty="0"/>
              <a:t>Niña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45D123-AE76-4659-649C-9E25EF1978CB}"/>
              </a:ext>
            </a:extLst>
          </p:cNvPr>
          <p:cNvSpPr txBox="1"/>
          <p:nvPr/>
        </p:nvSpPr>
        <p:spPr>
          <a:xfrm>
            <a:off x="8067040" y="2567304"/>
            <a:ext cx="97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carrack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caravel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caravel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742745-26D6-AEDA-9119-AE4D9978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30" y="2348813"/>
            <a:ext cx="207282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2BE60-3862-EDAF-4CF4-DA40C60C9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50111-EFBB-309E-8B5B-B1C0B38F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Ships</a:t>
            </a:r>
            <a:r>
              <a:rPr lang="de-DE" dirty="0"/>
              <a:t> – </a:t>
            </a:r>
            <a:r>
              <a:rPr lang="de-DE" dirty="0" err="1"/>
              <a:t>asset</a:t>
            </a:r>
            <a:r>
              <a:rPr lang="de-DE" dirty="0"/>
              <a:t> </a:t>
            </a:r>
            <a:r>
              <a:rPr lang="de-DE" dirty="0" err="1"/>
              <a:t>classes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120EF9-0273-B441-24B3-38A68286B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160" y="2567305"/>
            <a:ext cx="3276600" cy="2380615"/>
          </a:xfrm>
        </p:spPr>
        <p:txBody>
          <a:bodyPr/>
          <a:lstStyle/>
          <a:p>
            <a:r>
              <a:rPr lang="de-DE" dirty="0"/>
              <a:t>Santa Maria</a:t>
            </a:r>
          </a:p>
          <a:p>
            <a:r>
              <a:rPr lang="de-DE" dirty="0"/>
              <a:t>Pinta</a:t>
            </a:r>
          </a:p>
          <a:p>
            <a:r>
              <a:rPr lang="de-DE" dirty="0"/>
              <a:t>Niña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F60EDF-A025-2035-CBAB-1EE6CDC95219}"/>
              </a:ext>
            </a:extLst>
          </p:cNvPr>
          <p:cNvSpPr txBox="1"/>
          <p:nvPr/>
        </p:nvSpPr>
        <p:spPr>
          <a:xfrm>
            <a:off x="8067040" y="2567304"/>
            <a:ext cx="97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carrack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caravel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caravel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026301-3AAA-C9E6-80EE-A04909CF3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30" y="2348813"/>
            <a:ext cx="2072820" cy="19143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5A59D55-52C1-307F-503F-83D39AF12AC9}"/>
              </a:ext>
            </a:extLst>
          </p:cNvPr>
          <p:cNvSpPr txBox="1"/>
          <p:nvPr/>
        </p:nvSpPr>
        <p:spPr>
          <a:xfrm>
            <a:off x="3393195" y="2831335"/>
            <a:ext cx="62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core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81EBF4-5F21-49AA-18F8-314479847DF4}"/>
              </a:ext>
            </a:extLst>
          </p:cNvPr>
          <p:cNvSpPr txBox="1"/>
          <p:nvPr/>
        </p:nvSpPr>
        <p:spPr>
          <a:xfrm>
            <a:off x="2765629" y="3446590"/>
            <a:ext cx="983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satellite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D9D29B-004C-AAF1-81E1-6BA05EF4F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82" y="3396586"/>
            <a:ext cx="1085182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3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189AAA-391A-4179-D6A0-802E9E6CD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2218F4-5992-ECBD-7974-05C0EDFD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de-DE" sz="4000"/>
              <a:t>assets</a:t>
            </a:r>
          </a:p>
        </p:txBody>
      </p:sp>
      <p:pic>
        <p:nvPicPr>
          <p:cNvPr id="6" name="Grafik 5" descr="Kompass mit einfarbiger Füllung">
            <a:extLst>
              <a:ext uri="{FF2B5EF4-FFF2-40B4-BE49-F238E27FC236}">
                <a16:creationId xmlns:a16="http://schemas.microsoft.com/office/drawing/2014/main" id="{AA473577-2C72-34BE-0ABC-CF0964332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C1A873-2D43-E18F-DC75-54805BD85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r>
              <a:rPr lang="de-DE" sz="2000"/>
              <a:t>money market fund</a:t>
            </a:r>
          </a:p>
          <a:p>
            <a:r>
              <a:rPr lang="de-DE" sz="2000"/>
              <a:t>bond fund</a:t>
            </a:r>
          </a:p>
          <a:p>
            <a:r>
              <a:rPr lang="de-DE" sz="2000"/>
              <a:t>real estate funds</a:t>
            </a:r>
          </a:p>
          <a:p>
            <a:r>
              <a:rPr lang="de-DE" sz="2000"/>
              <a:t>equity fund</a:t>
            </a:r>
          </a:p>
          <a:p>
            <a:r>
              <a:rPr lang="de-DE" sz="2000"/>
              <a:t>multi asset</a:t>
            </a:r>
          </a:p>
          <a:p>
            <a:r>
              <a:rPr lang="de-DE" sz="2000"/>
              <a:t>private equity</a:t>
            </a:r>
          </a:p>
          <a:p>
            <a:r>
              <a:rPr lang="de-DE" sz="2000"/>
              <a:t>raw materials fund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1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BAD6B-4909-D4C7-C2D1-9FE9BDB3E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385D8-9A3E-0A6F-2A2E-BE2AF345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Ships</a:t>
            </a:r>
            <a:r>
              <a:rPr lang="de-DE" dirty="0"/>
              <a:t> – </a:t>
            </a:r>
            <a:r>
              <a:rPr lang="de-DE" dirty="0" err="1"/>
              <a:t>asset</a:t>
            </a:r>
            <a:r>
              <a:rPr lang="de-DE" dirty="0"/>
              <a:t> </a:t>
            </a:r>
            <a:r>
              <a:rPr lang="de-DE" dirty="0" err="1"/>
              <a:t>classes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3A5E85-476A-1FB1-C9AB-71F8069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160" y="2567305"/>
            <a:ext cx="3276600" cy="2380615"/>
          </a:xfrm>
        </p:spPr>
        <p:txBody>
          <a:bodyPr/>
          <a:lstStyle/>
          <a:p>
            <a:r>
              <a:rPr lang="de-DE" dirty="0"/>
              <a:t>Santa Maria</a:t>
            </a:r>
          </a:p>
          <a:p>
            <a:r>
              <a:rPr lang="de-DE" dirty="0"/>
              <a:t>Pinta</a:t>
            </a:r>
          </a:p>
          <a:p>
            <a:r>
              <a:rPr lang="de-DE" dirty="0"/>
              <a:t>Niña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E8B2BF-F2B6-5BF7-4FF9-4F6B8C65AD76}"/>
              </a:ext>
            </a:extLst>
          </p:cNvPr>
          <p:cNvSpPr txBox="1"/>
          <p:nvPr/>
        </p:nvSpPr>
        <p:spPr>
          <a:xfrm>
            <a:off x="8067040" y="2567304"/>
            <a:ext cx="97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carrack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caravel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caravel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E18D4C-9C70-4771-87DE-3FCCC678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30" y="2348813"/>
            <a:ext cx="2072820" cy="19143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0CE3C92-CD56-F6E1-3AC5-F87608DC184D}"/>
              </a:ext>
            </a:extLst>
          </p:cNvPr>
          <p:cNvSpPr txBox="1"/>
          <p:nvPr/>
        </p:nvSpPr>
        <p:spPr>
          <a:xfrm>
            <a:off x="3393195" y="2831335"/>
            <a:ext cx="62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core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A82C72E-E2FD-419B-AF09-7AA43A6FED29}"/>
              </a:ext>
            </a:extLst>
          </p:cNvPr>
          <p:cNvSpPr txBox="1"/>
          <p:nvPr/>
        </p:nvSpPr>
        <p:spPr>
          <a:xfrm>
            <a:off x="2765629" y="3446590"/>
            <a:ext cx="983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satellite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CD40E85-0B3F-5D84-6CDC-2ECFA1CB0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82" y="3396586"/>
            <a:ext cx="1085182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47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D58146-BE1B-3899-58BD-F478B3B7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risk - human labour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231F81-029A-3473-BE75-AF012320A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976261"/>
            <a:ext cx="7347537" cy="49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C0588-7C17-29F3-2EC3-276968258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F2F4-D6A7-1F54-96B2-C126C799A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- human </a:t>
            </a:r>
            <a:r>
              <a:rPr lang="de-DE" dirty="0" err="1"/>
              <a:t>labour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FC2AF0-2F7B-AD95-5C1E-240E8FF3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800" y="2197501"/>
            <a:ext cx="3688400" cy="24629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14082CB-84CD-B238-4FBC-1790B6EA4211}"/>
              </a:ext>
            </a:extLst>
          </p:cNvPr>
          <p:cNvSpPr txBox="1"/>
          <p:nvPr/>
        </p:nvSpPr>
        <p:spPr>
          <a:xfrm>
            <a:off x="3210560" y="2393852"/>
            <a:ext cx="25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occupational incapacity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93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17B0C-0B53-A844-686E-D4A7AB5FD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03198-D435-BBCD-91C6-0AB20D58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- human </a:t>
            </a:r>
            <a:r>
              <a:rPr lang="de-DE" dirty="0" err="1"/>
              <a:t>labour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6A1DAE-AEF1-1C98-CB9C-4382BC45E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800" y="2197501"/>
            <a:ext cx="3688400" cy="24629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36E9B63-1F1D-CA58-702C-8321449770B7}"/>
              </a:ext>
            </a:extLst>
          </p:cNvPr>
          <p:cNvSpPr txBox="1"/>
          <p:nvPr/>
        </p:nvSpPr>
        <p:spPr>
          <a:xfrm>
            <a:off x="3210560" y="2393852"/>
            <a:ext cx="25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occupational incapacity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D9B43A-7BE5-D33A-E433-D0C82FD04154}"/>
              </a:ext>
            </a:extLst>
          </p:cNvPr>
          <p:cNvSpPr txBox="1"/>
          <p:nvPr/>
        </p:nvSpPr>
        <p:spPr>
          <a:xfrm>
            <a:off x="6563360" y="2393852"/>
            <a:ext cx="15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dread</a:t>
            </a:r>
            <a:r>
              <a:rPr lang="de-DE" dirty="0"/>
              <a:t> </a:t>
            </a:r>
            <a:r>
              <a:rPr lang="de-DE" dirty="0" err="1"/>
              <a:t>disease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91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E5D79B-B963-45C4-200B-43EA10DB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390" y="759126"/>
            <a:ext cx="4596245" cy="1711119"/>
          </a:xfrm>
        </p:spPr>
        <p:txBody>
          <a:bodyPr anchor="ctr">
            <a:normAutofit/>
          </a:bodyPr>
          <a:lstStyle/>
          <a:p>
            <a:r>
              <a:rPr lang="de-DE" sz="4000"/>
              <a:t>Oliver Stede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Person, Menschliches Gesicht, draußen, Sonnenbrille enthält.&#10;&#10;KI-generierte Inhalte können fehlerhaft sein.">
            <a:extLst>
              <a:ext uri="{FF2B5EF4-FFF2-40B4-BE49-F238E27FC236}">
                <a16:creationId xmlns:a16="http://schemas.microsoft.com/office/drawing/2014/main" id="{C835D6C2-9F12-0173-56B7-0FAF4473C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5"/>
          <a:stretch>
            <a:fillRect/>
          </a:stretch>
        </p:blipFill>
        <p:spPr>
          <a:xfrm>
            <a:off x="768873" y="1268513"/>
            <a:ext cx="3872455" cy="435548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A7B709-F079-00D3-F8DC-D50F4D45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90" y="2470244"/>
            <a:ext cx="4596245" cy="3769836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de-DE" sz="1900"/>
              <a:t>45 years old</a:t>
            </a:r>
          </a:p>
          <a:p>
            <a:pPr>
              <a:buFontTx/>
              <a:buChar char="-"/>
            </a:pPr>
            <a:r>
              <a:rPr lang="de-DE" sz="1900"/>
              <a:t>born in Thuringia , middle Germany</a:t>
            </a:r>
          </a:p>
          <a:p>
            <a:pPr>
              <a:buFontTx/>
              <a:buChar char="-"/>
            </a:pPr>
            <a:r>
              <a:rPr lang="de-DE" sz="1900"/>
              <a:t>Göppingen (between Stuttgart- Ulm)</a:t>
            </a:r>
          </a:p>
          <a:p>
            <a:pPr>
              <a:buFontTx/>
              <a:buChar char="-"/>
            </a:pPr>
            <a:r>
              <a:rPr lang="de-DE" sz="1900"/>
              <a:t>married </a:t>
            </a:r>
          </a:p>
          <a:p>
            <a:pPr>
              <a:buFontTx/>
              <a:buChar char="-"/>
            </a:pPr>
            <a:r>
              <a:rPr lang="de-DE" sz="1900"/>
              <a:t>business -  relationship manager</a:t>
            </a:r>
          </a:p>
          <a:p>
            <a:pPr>
              <a:buFontTx/>
              <a:buChar char="-"/>
            </a:pPr>
            <a:r>
              <a:rPr lang="de-DE" sz="1900"/>
              <a:t>hobbies - bow shooting, hiking, traveling</a:t>
            </a:r>
          </a:p>
          <a:p>
            <a:pPr>
              <a:buFontTx/>
              <a:buChar char="-"/>
            </a:pPr>
            <a:r>
              <a:rPr lang="de-DE" sz="1900"/>
              <a:t>interests - politics, economy, history, religion and culture</a:t>
            </a:r>
          </a:p>
          <a:p>
            <a:pPr>
              <a:buFontTx/>
              <a:buChar char="-"/>
            </a:pPr>
            <a:r>
              <a:rPr lang="de-DE" sz="1900"/>
              <a:t>honorary position – priest in church (NAC Göppingen)</a:t>
            </a:r>
          </a:p>
        </p:txBody>
      </p:sp>
    </p:spTree>
    <p:extLst>
      <p:ext uri="{BB962C8B-B14F-4D97-AF65-F5344CB8AC3E}">
        <p14:creationId xmlns:p14="http://schemas.microsoft.com/office/powerpoint/2010/main" val="2106700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21387-C4E4-7366-0487-F4A83D710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106B0-5D21-7999-7D7E-9D16AAE0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- human </a:t>
            </a:r>
            <a:r>
              <a:rPr lang="de-DE" dirty="0" err="1"/>
              <a:t>labour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E7CACB-3B8D-2747-FFD6-6E224F7A5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800" y="2197501"/>
            <a:ext cx="3688400" cy="24629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7C746CB-220A-9F9C-AC97-AA91F3FB22C1}"/>
              </a:ext>
            </a:extLst>
          </p:cNvPr>
          <p:cNvSpPr txBox="1"/>
          <p:nvPr/>
        </p:nvSpPr>
        <p:spPr>
          <a:xfrm>
            <a:off x="3210560" y="2393852"/>
            <a:ext cx="25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occupational incapacity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BD98B48-5276-BBC6-5CBE-222CDCB5A0A3}"/>
              </a:ext>
            </a:extLst>
          </p:cNvPr>
          <p:cNvSpPr txBox="1"/>
          <p:nvPr/>
        </p:nvSpPr>
        <p:spPr>
          <a:xfrm>
            <a:off x="6563360" y="2393852"/>
            <a:ext cx="15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dread</a:t>
            </a:r>
            <a:r>
              <a:rPr lang="de-DE" dirty="0"/>
              <a:t> </a:t>
            </a:r>
            <a:r>
              <a:rPr lang="de-DE" dirty="0" err="1"/>
              <a:t>disease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9388748-5E89-F749-50C2-5D663365E021}"/>
              </a:ext>
            </a:extLst>
          </p:cNvPr>
          <p:cNvSpPr txBox="1"/>
          <p:nvPr/>
        </p:nvSpPr>
        <p:spPr>
          <a:xfrm>
            <a:off x="3721847" y="315784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accident</a:t>
            </a:r>
          </a:p>
        </p:txBody>
      </p:sp>
    </p:spTree>
    <p:extLst>
      <p:ext uri="{BB962C8B-B14F-4D97-AF65-F5344CB8AC3E}">
        <p14:creationId xmlns:p14="http://schemas.microsoft.com/office/powerpoint/2010/main" val="378514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097F6-4BB5-F67A-4E48-7D362D33B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7AF60-5944-F4C2-07FB-EE847BA4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- human </a:t>
            </a:r>
            <a:r>
              <a:rPr lang="de-DE" dirty="0" err="1"/>
              <a:t>labour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29C656-10D6-02EB-F539-483A4DD58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800" y="2197501"/>
            <a:ext cx="3688400" cy="24629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EF3816B-D5DF-73D7-72E9-AB6D82CB2EC6}"/>
              </a:ext>
            </a:extLst>
          </p:cNvPr>
          <p:cNvSpPr txBox="1"/>
          <p:nvPr/>
        </p:nvSpPr>
        <p:spPr>
          <a:xfrm>
            <a:off x="3210560" y="2393852"/>
            <a:ext cx="25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occupational incapacity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A251D7-8EBD-9E23-9FB1-BA1162511250}"/>
              </a:ext>
            </a:extLst>
          </p:cNvPr>
          <p:cNvSpPr txBox="1"/>
          <p:nvPr/>
        </p:nvSpPr>
        <p:spPr>
          <a:xfrm>
            <a:off x="6563360" y="2393852"/>
            <a:ext cx="15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dread</a:t>
            </a:r>
            <a:r>
              <a:rPr lang="de-DE" dirty="0"/>
              <a:t> </a:t>
            </a:r>
            <a:r>
              <a:rPr lang="de-DE" dirty="0" err="1"/>
              <a:t>disease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1ED4694-2D99-5708-D657-BABE0B62ADB4}"/>
              </a:ext>
            </a:extLst>
          </p:cNvPr>
          <p:cNvSpPr txBox="1"/>
          <p:nvPr/>
        </p:nvSpPr>
        <p:spPr>
          <a:xfrm>
            <a:off x="3721847" y="315784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accident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021F89-888B-28A5-CF33-09F5F7CF5CF2}"/>
              </a:ext>
            </a:extLst>
          </p:cNvPr>
          <p:cNvSpPr txBox="1"/>
          <p:nvPr/>
        </p:nvSpPr>
        <p:spPr>
          <a:xfrm>
            <a:off x="6786039" y="3157843"/>
            <a:ext cx="62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2018801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0C212-E880-2924-E189-EEE97830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D09D6-0E2A-4A72-F327-BC8115C6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- human </a:t>
            </a:r>
            <a:r>
              <a:rPr lang="de-DE" dirty="0" err="1"/>
              <a:t>labour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AED9CF-0305-1873-010C-0A0DFE08F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800" y="2197501"/>
            <a:ext cx="3688400" cy="24629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BA23994-6658-3F8E-498B-F1CCAAF75BD0}"/>
              </a:ext>
            </a:extLst>
          </p:cNvPr>
          <p:cNvSpPr txBox="1"/>
          <p:nvPr/>
        </p:nvSpPr>
        <p:spPr>
          <a:xfrm>
            <a:off x="3210560" y="2393852"/>
            <a:ext cx="25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occupational incapacity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302105C-92D3-B8F1-4189-A6B644F54310}"/>
              </a:ext>
            </a:extLst>
          </p:cNvPr>
          <p:cNvSpPr txBox="1"/>
          <p:nvPr/>
        </p:nvSpPr>
        <p:spPr>
          <a:xfrm>
            <a:off x="6563360" y="2393852"/>
            <a:ext cx="15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dread</a:t>
            </a:r>
            <a:r>
              <a:rPr lang="de-DE" dirty="0"/>
              <a:t> </a:t>
            </a:r>
            <a:r>
              <a:rPr lang="de-DE" dirty="0" err="1"/>
              <a:t>disease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624CF9-0851-57A7-3628-8958C3099D89}"/>
              </a:ext>
            </a:extLst>
          </p:cNvPr>
          <p:cNvSpPr txBox="1"/>
          <p:nvPr/>
        </p:nvSpPr>
        <p:spPr>
          <a:xfrm>
            <a:off x="3721847" y="315784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accident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533C81-038F-0F2F-7F86-0A9615809407}"/>
              </a:ext>
            </a:extLst>
          </p:cNvPr>
          <p:cNvSpPr txBox="1"/>
          <p:nvPr/>
        </p:nvSpPr>
        <p:spPr>
          <a:xfrm>
            <a:off x="6786039" y="3157843"/>
            <a:ext cx="62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care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7B87D7-6632-DEBC-24F8-32265E1D5AA4}"/>
              </a:ext>
            </a:extLst>
          </p:cNvPr>
          <p:cNvSpPr txBox="1"/>
          <p:nvPr/>
        </p:nvSpPr>
        <p:spPr>
          <a:xfrm>
            <a:off x="5618480" y="3910151"/>
            <a:ext cx="75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death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241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2FFC6-448D-3004-A639-BCABC329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Problems - Solutions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72D38FB-7BCE-484D-99F2-8B9CDFC6E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60789"/>
              </p:ext>
            </p:extLst>
          </p:nvPr>
        </p:nvGraphicFramePr>
        <p:xfrm>
          <a:off x="4207933" y="1125069"/>
          <a:ext cx="7347538" cy="460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841">
                  <a:extLst>
                    <a:ext uri="{9D8B030D-6E8A-4147-A177-3AD203B41FA5}">
                      <a16:colId xmlns:a16="http://schemas.microsoft.com/office/drawing/2014/main" val="2653271755"/>
                    </a:ext>
                  </a:extLst>
                </a:gridCol>
                <a:gridCol w="2762783">
                  <a:extLst>
                    <a:ext uri="{9D8B030D-6E8A-4147-A177-3AD203B41FA5}">
                      <a16:colId xmlns:a16="http://schemas.microsoft.com/office/drawing/2014/main" val="1651572576"/>
                    </a:ext>
                  </a:extLst>
                </a:gridCol>
                <a:gridCol w="1990914">
                  <a:extLst>
                    <a:ext uri="{9D8B030D-6E8A-4147-A177-3AD203B41FA5}">
                      <a16:colId xmlns:a16="http://schemas.microsoft.com/office/drawing/2014/main" val="3183848554"/>
                    </a:ext>
                  </a:extLst>
                </a:gridCol>
              </a:tblGrid>
              <a:tr h="453406">
                <a:tc>
                  <a:txBody>
                    <a:bodyPr/>
                    <a:lstStyle/>
                    <a:p>
                      <a:r>
                        <a:rPr lang="de-DE" sz="2000"/>
                        <a:t>property insurance</a:t>
                      </a:r>
                    </a:p>
                  </a:txBody>
                  <a:tcPr marL="105556" marR="105556" marT="52778" marB="52778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biometric risks</a:t>
                      </a:r>
                    </a:p>
                  </a:txBody>
                  <a:tcPr marL="105556" marR="105556" marT="52778" marB="52778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investments</a:t>
                      </a:r>
                    </a:p>
                  </a:txBody>
                  <a:tcPr marL="105556" marR="105556" marT="52778" marB="52778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36201"/>
                  </a:ext>
                </a:extLst>
              </a:tr>
              <a:tr h="1695724">
                <a:tc>
                  <a:txBody>
                    <a:bodyPr/>
                    <a:lstStyle/>
                    <a:p>
                      <a:r>
                        <a:rPr lang="de-DE" sz="2000"/>
                        <a:t>b to c</a:t>
                      </a:r>
                    </a:p>
                    <a:p>
                      <a:r>
                        <a:rPr lang="de-DE" sz="2000"/>
                        <a:t>b to b</a:t>
                      </a:r>
                    </a:p>
                  </a:txBody>
                  <a:tcPr marL="105556" marR="105556" marT="52778" marB="52778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- occupational disability insurance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000"/>
                        <a:t>accident insurance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000"/>
                        <a:t>dread disease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000"/>
                        <a:t>life insurance</a:t>
                      </a:r>
                    </a:p>
                  </a:txBody>
                  <a:tcPr marL="105556" marR="105556" marT="52778" marB="52778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capital accumulation</a:t>
                      </a:r>
                    </a:p>
                  </a:txBody>
                  <a:tcPr marL="105556" marR="105556" marT="52778" marB="52778"/>
                </a:tc>
                <a:extLst>
                  <a:ext uri="{0D108BD9-81ED-4DB2-BD59-A6C34878D82A}">
                    <a16:rowId xmlns:a16="http://schemas.microsoft.com/office/drawing/2014/main" val="322782721"/>
                  </a:ext>
                </a:extLst>
              </a:tr>
              <a:tr h="1074565">
                <a:tc>
                  <a:txBody>
                    <a:bodyPr/>
                    <a:lstStyle/>
                    <a:p>
                      <a:r>
                        <a:rPr lang="de-DE" sz="20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company retirement scheme / pension savings plan</a:t>
                      </a:r>
                    </a:p>
                  </a:txBody>
                  <a:tcPr marL="105556" marR="105556" marT="52778" marB="52778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health insurance</a:t>
                      </a:r>
                    </a:p>
                  </a:txBody>
                  <a:tcPr marL="105556" marR="105556" marT="52778" marB="52778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network</a:t>
                      </a:r>
                    </a:p>
                  </a:txBody>
                  <a:tcPr marL="105556" marR="105556" marT="52778" marB="52778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23858"/>
                  </a:ext>
                </a:extLst>
              </a:tr>
              <a:tr h="1385145">
                <a:tc>
                  <a:txBody>
                    <a:bodyPr/>
                    <a:lstStyle/>
                    <a:p>
                      <a:r>
                        <a:rPr lang="de-DE" sz="2000"/>
                        <a:t>b to c</a:t>
                      </a:r>
                    </a:p>
                    <a:p>
                      <a:r>
                        <a:rPr lang="de-DE" sz="2000"/>
                        <a:t>b to b</a:t>
                      </a:r>
                    </a:p>
                  </a:txBody>
                  <a:tcPr marL="105556" marR="105556" marT="52778" marB="52778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statutory health insurance providers / private health insurance</a:t>
                      </a:r>
                    </a:p>
                  </a:txBody>
                  <a:tcPr marL="105556" marR="105556" marT="52778" marB="52778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tax consultant</a:t>
                      </a:r>
                    </a:p>
                    <a:p>
                      <a:r>
                        <a:rPr lang="de-DE" sz="2000"/>
                        <a:t>lawyer</a:t>
                      </a:r>
                    </a:p>
                  </a:txBody>
                  <a:tcPr marL="105556" marR="105556" marT="52778" marB="52778"/>
                </a:tc>
                <a:extLst>
                  <a:ext uri="{0D108BD9-81ED-4DB2-BD59-A6C34878D82A}">
                    <a16:rowId xmlns:a16="http://schemas.microsoft.com/office/drawing/2014/main" val="2314362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535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42E7F-FB09-B720-1A79-A2AA463E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Costs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5A05E33D-3C1D-300C-96A6-C882299C53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64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6A2AB-80D6-81BC-CBB0-5992D472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DE64D71D-AE9D-8B38-E3A9-8E23D3FD0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769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54342C-FD79-8680-C3E3-3B4EB918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54" r="14414" b="-1"/>
          <a:stretch>
            <a:fillRect/>
          </a:stretch>
        </p:blipFill>
        <p:spPr>
          <a:xfrm>
            <a:off x="19081" y="-30479"/>
            <a:ext cx="8115280" cy="4468659"/>
          </a:xfrm>
          <a:prstGeom prst="rect">
            <a:avLst/>
          </a:prstGeom>
        </p:spPr>
      </p:pic>
      <p:pic>
        <p:nvPicPr>
          <p:cNvPr id="5" name="Grafik 4" descr="Ein Bild, das Muster, Quadrat, Symmetrie, Kunst enthält.&#10;&#10;KI-generierte Inhalte können fehlerhaft sein.">
            <a:extLst>
              <a:ext uri="{FF2B5EF4-FFF2-40B4-BE49-F238E27FC236}">
                <a16:creationId xmlns:a16="http://schemas.microsoft.com/office/drawing/2014/main" id="{DB6DED56-1EE1-385A-02B6-9B6D3BA90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4" b="-2"/>
          <a:stretch>
            <a:fillRect/>
          </a:stretch>
        </p:blipFill>
        <p:spPr>
          <a:xfrm>
            <a:off x="8115298" y="-6"/>
            <a:ext cx="4076702" cy="44688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6372"/>
            <a:ext cx="12191998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69" y="4466372"/>
            <a:ext cx="12201266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8" y="4466372"/>
            <a:ext cx="408133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635" y="4486258"/>
            <a:ext cx="1219455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F3768D-D29A-A4A4-4181-44AF2658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73" y="4905953"/>
            <a:ext cx="9932691" cy="858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thank you for your invitation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010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45DA7-E4E4-2240-DC89-CF34C728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931"/>
            <a:ext cx="10515600" cy="1325563"/>
          </a:xfrm>
        </p:spPr>
        <p:txBody>
          <a:bodyPr/>
          <a:lstStyle/>
          <a:p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cycle</a:t>
            </a:r>
            <a:endParaRPr lang="de-DE" dirty="0"/>
          </a:p>
        </p:txBody>
      </p:sp>
      <p:sp>
        <p:nvSpPr>
          <p:cNvPr id="5" name="Google Shape;100;p18">
            <a:extLst>
              <a:ext uri="{FF2B5EF4-FFF2-40B4-BE49-F238E27FC236}">
                <a16:creationId xmlns:a16="http://schemas.microsoft.com/office/drawing/2014/main" id="{04B0456A-BA0A-76AD-1F24-2467B734844E}"/>
              </a:ext>
            </a:extLst>
          </p:cNvPr>
          <p:cNvSpPr/>
          <p:nvPr/>
        </p:nvSpPr>
        <p:spPr>
          <a:xfrm>
            <a:off x="3941213" y="2552507"/>
            <a:ext cx="531000" cy="5310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1;p18">
            <a:extLst>
              <a:ext uri="{FF2B5EF4-FFF2-40B4-BE49-F238E27FC236}">
                <a16:creationId xmlns:a16="http://schemas.microsoft.com/office/drawing/2014/main" id="{B10D5432-4C30-DCCE-8EA7-139DFE5208FA}"/>
              </a:ext>
            </a:extLst>
          </p:cNvPr>
          <p:cNvSpPr/>
          <p:nvPr/>
        </p:nvSpPr>
        <p:spPr>
          <a:xfrm>
            <a:off x="3742500" y="4947200"/>
            <a:ext cx="1062000" cy="106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2;p18">
            <a:extLst>
              <a:ext uri="{FF2B5EF4-FFF2-40B4-BE49-F238E27FC236}">
                <a16:creationId xmlns:a16="http://schemas.microsoft.com/office/drawing/2014/main" id="{70376EDB-D476-7F0E-F4FB-228D5284B562}"/>
              </a:ext>
            </a:extLst>
          </p:cNvPr>
          <p:cNvSpPr/>
          <p:nvPr/>
        </p:nvSpPr>
        <p:spPr>
          <a:xfrm>
            <a:off x="8863900" y="4975850"/>
            <a:ext cx="1062000" cy="106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3;p18">
            <a:extLst>
              <a:ext uri="{FF2B5EF4-FFF2-40B4-BE49-F238E27FC236}">
                <a16:creationId xmlns:a16="http://schemas.microsoft.com/office/drawing/2014/main" id="{40A5B2C0-D600-5F2C-A75F-BAA72BD54F67}"/>
              </a:ext>
            </a:extLst>
          </p:cNvPr>
          <p:cNvSpPr/>
          <p:nvPr/>
        </p:nvSpPr>
        <p:spPr>
          <a:xfrm>
            <a:off x="8806149" y="2376424"/>
            <a:ext cx="2017021" cy="10995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4;p18">
            <a:extLst>
              <a:ext uri="{FF2B5EF4-FFF2-40B4-BE49-F238E27FC236}">
                <a16:creationId xmlns:a16="http://schemas.microsoft.com/office/drawing/2014/main" id="{2C61CE32-6A88-C485-532A-0D5025942074}"/>
              </a:ext>
            </a:extLst>
          </p:cNvPr>
          <p:cNvSpPr/>
          <p:nvPr/>
        </p:nvSpPr>
        <p:spPr>
          <a:xfrm>
            <a:off x="9925900" y="4090925"/>
            <a:ext cx="365100" cy="194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5;p18">
            <a:extLst>
              <a:ext uri="{FF2B5EF4-FFF2-40B4-BE49-F238E27FC236}">
                <a16:creationId xmlns:a16="http://schemas.microsoft.com/office/drawing/2014/main" id="{AEAE83A5-4BA4-CA80-FADE-C960307D565C}"/>
              </a:ext>
            </a:extLst>
          </p:cNvPr>
          <p:cNvSpPr txBox="1"/>
          <p:nvPr/>
        </p:nvSpPr>
        <p:spPr>
          <a:xfrm>
            <a:off x="1901000" y="5359028"/>
            <a:ext cx="18474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banks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insurances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society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06;p18">
            <a:extLst>
              <a:ext uri="{FF2B5EF4-FFF2-40B4-BE49-F238E27FC236}">
                <a16:creationId xmlns:a16="http://schemas.microsoft.com/office/drawing/2014/main" id="{C84A2AB6-2F91-570C-6234-4E6BC65FA7B3}"/>
              </a:ext>
            </a:extLst>
          </p:cNvPr>
          <p:cNvSpPr txBox="1"/>
          <p:nvPr/>
        </p:nvSpPr>
        <p:spPr>
          <a:xfrm>
            <a:off x="3569663" y="1843544"/>
            <a:ext cx="127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consumer</a:t>
            </a:r>
            <a:endParaRPr dirty="0"/>
          </a:p>
        </p:txBody>
      </p:sp>
      <p:sp>
        <p:nvSpPr>
          <p:cNvPr id="12" name="Google Shape;107;p18">
            <a:extLst>
              <a:ext uri="{FF2B5EF4-FFF2-40B4-BE49-F238E27FC236}">
                <a16:creationId xmlns:a16="http://schemas.microsoft.com/office/drawing/2014/main" id="{AE485A56-415E-52AF-5546-E296A5EF75F2}"/>
              </a:ext>
            </a:extLst>
          </p:cNvPr>
          <p:cNvSpPr txBox="1"/>
          <p:nvPr/>
        </p:nvSpPr>
        <p:spPr>
          <a:xfrm>
            <a:off x="9394900" y="1777990"/>
            <a:ext cx="1062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state</a:t>
            </a:r>
            <a:endParaRPr dirty="0"/>
          </a:p>
        </p:txBody>
      </p:sp>
      <p:sp>
        <p:nvSpPr>
          <p:cNvPr id="13" name="Google Shape;108;p18">
            <a:extLst>
              <a:ext uri="{FF2B5EF4-FFF2-40B4-BE49-F238E27FC236}">
                <a16:creationId xmlns:a16="http://schemas.microsoft.com/office/drawing/2014/main" id="{D4E75B6D-DDD8-6140-C3BD-93BC347E555A}"/>
              </a:ext>
            </a:extLst>
          </p:cNvPr>
          <p:cNvSpPr txBox="1"/>
          <p:nvPr/>
        </p:nvSpPr>
        <p:spPr>
          <a:xfrm>
            <a:off x="10456900" y="5447787"/>
            <a:ext cx="1416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</a:t>
            </a:r>
            <a:r>
              <a:rPr lang="de" dirty="0"/>
              <a:t>conomy / companies</a:t>
            </a:r>
            <a:endParaRPr dirty="0"/>
          </a:p>
        </p:txBody>
      </p:sp>
      <p:sp>
        <p:nvSpPr>
          <p:cNvPr id="14" name="Google Shape;109;p18">
            <a:extLst>
              <a:ext uri="{FF2B5EF4-FFF2-40B4-BE49-F238E27FC236}">
                <a16:creationId xmlns:a16="http://schemas.microsoft.com/office/drawing/2014/main" id="{7EEEB17C-5CB1-AC5B-2275-3510702B9A70}"/>
              </a:ext>
            </a:extLst>
          </p:cNvPr>
          <p:cNvSpPr/>
          <p:nvPr/>
        </p:nvSpPr>
        <p:spPr>
          <a:xfrm>
            <a:off x="5175838" y="2496940"/>
            <a:ext cx="3539700" cy="34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0;p18">
            <a:extLst>
              <a:ext uri="{FF2B5EF4-FFF2-40B4-BE49-F238E27FC236}">
                <a16:creationId xmlns:a16="http://schemas.microsoft.com/office/drawing/2014/main" id="{F906C879-B57E-9E09-E3B2-79C6DBBB2093}"/>
              </a:ext>
            </a:extLst>
          </p:cNvPr>
          <p:cNvSpPr/>
          <p:nvPr/>
        </p:nvSpPr>
        <p:spPr>
          <a:xfrm flipH="1">
            <a:off x="5168163" y="3139413"/>
            <a:ext cx="3539700" cy="34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1;p18">
            <a:extLst>
              <a:ext uri="{FF2B5EF4-FFF2-40B4-BE49-F238E27FC236}">
                <a16:creationId xmlns:a16="http://schemas.microsoft.com/office/drawing/2014/main" id="{BB48627E-D078-613D-16D1-A32E57D73B95}"/>
              </a:ext>
            </a:extLst>
          </p:cNvPr>
          <p:cNvSpPr/>
          <p:nvPr/>
        </p:nvSpPr>
        <p:spPr>
          <a:xfrm>
            <a:off x="3742500" y="3475938"/>
            <a:ext cx="531000" cy="10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2;p18">
            <a:extLst>
              <a:ext uri="{FF2B5EF4-FFF2-40B4-BE49-F238E27FC236}">
                <a16:creationId xmlns:a16="http://schemas.microsoft.com/office/drawing/2014/main" id="{F70BD34B-7777-5ECB-B2CE-D4F42ED2E7FA}"/>
              </a:ext>
            </a:extLst>
          </p:cNvPr>
          <p:cNvSpPr/>
          <p:nvPr/>
        </p:nvSpPr>
        <p:spPr>
          <a:xfrm rot="10800000" flipH="1">
            <a:off x="4273500" y="3438375"/>
            <a:ext cx="531000" cy="1095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3;p18">
            <a:extLst>
              <a:ext uri="{FF2B5EF4-FFF2-40B4-BE49-F238E27FC236}">
                <a16:creationId xmlns:a16="http://schemas.microsoft.com/office/drawing/2014/main" id="{F4211156-ED22-2032-8888-6F0C6FE903F7}"/>
              </a:ext>
            </a:extLst>
          </p:cNvPr>
          <p:cNvSpPr/>
          <p:nvPr/>
        </p:nvSpPr>
        <p:spPr>
          <a:xfrm>
            <a:off x="5031850" y="4819347"/>
            <a:ext cx="3539700" cy="34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4;p18">
            <a:extLst>
              <a:ext uri="{FF2B5EF4-FFF2-40B4-BE49-F238E27FC236}">
                <a16:creationId xmlns:a16="http://schemas.microsoft.com/office/drawing/2014/main" id="{222B2347-682C-046B-C464-4682C6BCBEFC}"/>
              </a:ext>
            </a:extLst>
          </p:cNvPr>
          <p:cNvSpPr/>
          <p:nvPr/>
        </p:nvSpPr>
        <p:spPr>
          <a:xfrm flipH="1">
            <a:off x="5127750" y="5359028"/>
            <a:ext cx="3539700" cy="34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5;p18">
            <a:extLst>
              <a:ext uri="{FF2B5EF4-FFF2-40B4-BE49-F238E27FC236}">
                <a16:creationId xmlns:a16="http://schemas.microsoft.com/office/drawing/2014/main" id="{F80DBE1B-D855-4350-FD27-BE25E87C186F}"/>
              </a:ext>
            </a:extLst>
          </p:cNvPr>
          <p:cNvSpPr/>
          <p:nvPr/>
        </p:nvSpPr>
        <p:spPr>
          <a:xfrm>
            <a:off x="8717725" y="3676125"/>
            <a:ext cx="531000" cy="10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6;p18">
            <a:extLst>
              <a:ext uri="{FF2B5EF4-FFF2-40B4-BE49-F238E27FC236}">
                <a16:creationId xmlns:a16="http://schemas.microsoft.com/office/drawing/2014/main" id="{B6C845F8-0A5A-E6B7-97CA-2C06F873F8BE}"/>
              </a:ext>
            </a:extLst>
          </p:cNvPr>
          <p:cNvSpPr/>
          <p:nvPr/>
        </p:nvSpPr>
        <p:spPr>
          <a:xfrm rot="10800000" flipH="1">
            <a:off x="9321813" y="3659638"/>
            <a:ext cx="531000" cy="1095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7;p18">
            <a:extLst>
              <a:ext uri="{FF2B5EF4-FFF2-40B4-BE49-F238E27FC236}">
                <a16:creationId xmlns:a16="http://schemas.microsoft.com/office/drawing/2014/main" id="{76058686-272D-0839-B13E-0E7DD36CCD6C}"/>
              </a:ext>
            </a:extLst>
          </p:cNvPr>
          <p:cNvSpPr txBox="1"/>
          <p:nvPr/>
        </p:nvSpPr>
        <p:spPr>
          <a:xfrm>
            <a:off x="5069875" y="2164275"/>
            <a:ext cx="3539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taxes</a:t>
            </a:r>
            <a:endParaRPr dirty="0"/>
          </a:p>
        </p:txBody>
      </p:sp>
      <p:sp>
        <p:nvSpPr>
          <p:cNvPr id="23" name="Google Shape;118;p18">
            <a:extLst>
              <a:ext uri="{FF2B5EF4-FFF2-40B4-BE49-F238E27FC236}">
                <a16:creationId xmlns:a16="http://schemas.microsoft.com/office/drawing/2014/main" id="{E18087CE-FF41-DF30-2E61-E026856FC3FA}"/>
              </a:ext>
            </a:extLst>
          </p:cNvPr>
          <p:cNvSpPr txBox="1"/>
          <p:nvPr/>
        </p:nvSpPr>
        <p:spPr>
          <a:xfrm>
            <a:off x="5085225" y="2885975"/>
            <a:ext cx="3539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citizens</a:t>
            </a:r>
            <a:r>
              <a:rPr lang="de-DE" dirty="0"/>
              <a:t> </a:t>
            </a:r>
            <a:r>
              <a:rPr lang="de-DE" dirty="0" err="1"/>
              <a:t>subsidies</a:t>
            </a:r>
            <a:endParaRPr dirty="0"/>
          </a:p>
        </p:txBody>
      </p:sp>
      <p:sp>
        <p:nvSpPr>
          <p:cNvPr id="24" name="Google Shape;120;p18">
            <a:extLst>
              <a:ext uri="{FF2B5EF4-FFF2-40B4-BE49-F238E27FC236}">
                <a16:creationId xmlns:a16="http://schemas.microsoft.com/office/drawing/2014/main" id="{A7A3A07B-F208-0220-399A-1CD41FF54B50}"/>
              </a:ext>
            </a:extLst>
          </p:cNvPr>
          <p:cNvSpPr txBox="1"/>
          <p:nvPr/>
        </p:nvSpPr>
        <p:spPr>
          <a:xfrm>
            <a:off x="10456900" y="3532753"/>
            <a:ext cx="127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subsidies</a:t>
            </a:r>
            <a:r>
              <a:rPr lang="de-DE" dirty="0"/>
              <a:t>/ </a:t>
            </a:r>
            <a:r>
              <a:rPr lang="de-DE" dirty="0" err="1"/>
              <a:t>taxes</a:t>
            </a:r>
            <a:endParaRPr dirty="0"/>
          </a:p>
        </p:txBody>
      </p:sp>
      <p:sp>
        <p:nvSpPr>
          <p:cNvPr id="25" name="Google Shape;121;p18">
            <a:extLst>
              <a:ext uri="{FF2B5EF4-FFF2-40B4-BE49-F238E27FC236}">
                <a16:creationId xmlns:a16="http://schemas.microsoft.com/office/drawing/2014/main" id="{DF75D0AB-74E1-9DCB-EC35-75AA96C5B986}"/>
              </a:ext>
            </a:extLst>
          </p:cNvPr>
          <p:cNvSpPr txBox="1"/>
          <p:nvPr/>
        </p:nvSpPr>
        <p:spPr>
          <a:xfrm>
            <a:off x="5178025" y="4947200"/>
            <a:ext cx="3539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investment</a:t>
            </a:r>
            <a:endParaRPr dirty="0"/>
          </a:p>
        </p:txBody>
      </p:sp>
      <p:sp>
        <p:nvSpPr>
          <p:cNvPr id="26" name="Google Shape;122;p18">
            <a:extLst>
              <a:ext uri="{FF2B5EF4-FFF2-40B4-BE49-F238E27FC236}">
                <a16:creationId xmlns:a16="http://schemas.microsoft.com/office/drawing/2014/main" id="{5B00E1DB-C50E-B939-4EAA-7E9A782ABFD9}"/>
              </a:ext>
            </a:extLst>
          </p:cNvPr>
          <p:cNvSpPr txBox="1"/>
          <p:nvPr/>
        </p:nvSpPr>
        <p:spPr>
          <a:xfrm>
            <a:off x="5178025" y="5505050"/>
            <a:ext cx="3539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return</a:t>
            </a:r>
            <a:r>
              <a:rPr lang="de-DE" dirty="0"/>
              <a:t> / </a:t>
            </a:r>
            <a:r>
              <a:rPr lang="de-DE" dirty="0" err="1"/>
              <a:t>yield</a:t>
            </a:r>
            <a:endParaRPr dirty="0"/>
          </a:p>
        </p:txBody>
      </p:sp>
      <p:sp>
        <p:nvSpPr>
          <p:cNvPr id="27" name="Google Shape;124;p18">
            <a:extLst>
              <a:ext uri="{FF2B5EF4-FFF2-40B4-BE49-F238E27FC236}">
                <a16:creationId xmlns:a16="http://schemas.microsoft.com/office/drawing/2014/main" id="{84A5A384-7B8F-8132-056C-EF39903710FD}"/>
              </a:ext>
            </a:extLst>
          </p:cNvPr>
          <p:cNvSpPr txBox="1"/>
          <p:nvPr/>
        </p:nvSpPr>
        <p:spPr>
          <a:xfrm>
            <a:off x="4643499" y="3702478"/>
            <a:ext cx="211456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interest</a:t>
            </a:r>
            <a:r>
              <a:rPr lang="de-DE" dirty="0"/>
              <a:t> / rate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- </a:t>
            </a:r>
            <a:r>
              <a:rPr lang="de-DE" dirty="0" err="1"/>
              <a:t>inflation</a:t>
            </a:r>
            <a:endParaRPr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F8F037C-2C50-240F-91C8-043A762B92DD}"/>
              </a:ext>
            </a:extLst>
          </p:cNvPr>
          <p:cNvSpPr txBox="1"/>
          <p:nvPr/>
        </p:nvSpPr>
        <p:spPr>
          <a:xfrm>
            <a:off x="2797184" y="3721593"/>
            <a:ext cx="86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money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75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F49CA-7524-26D0-1A47-52D4AE425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F6399-CF49-F488-C5C0-66F2CBE2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931"/>
            <a:ext cx="10515600" cy="1325563"/>
          </a:xfrm>
        </p:spPr>
        <p:txBody>
          <a:bodyPr/>
          <a:lstStyle/>
          <a:p>
            <a:r>
              <a:rPr lang="de-DE" dirty="0" err="1"/>
              <a:t>investment</a:t>
            </a:r>
            <a:endParaRPr lang="de-DE" dirty="0"/>
          </a:p>
        </p:txBody>
      </p:sp>
      <p:sp>
        <p:nvSpPr>
          <p:cNvPr id="5" name="Google Shape;100;p18">
            <a:extLst>
              <a:ext uri="{FF2B5EF4-FFF2-40B4-BE49-F238E27FC236}">
                <a16:creationId xmlns:a16="http://schemas.microsoft.com/office/drawing/2014/main" id="{C4E50EBF-E892-E8CF-5B96-089F29B9A980}"/>
              </a:ext>
            </a:extLst>
          </p:cNvPr>
          <p:cNvSpPr/>
          <p:nvPr/>
        </p:nvSpPr>
        <p:spPr>
          <a:xfrm>
            <a:off x="3941213" y="2552507"/>
            <a:ext cx="531000" cy="5310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1;p18">
            <a:extLst>
              <a:ext uri="{FF2B5EF4-FFF2-40B4-BE49-F238E27FC236}">
                <a16:creationId xmlns:a16="http://schemas.microsoft.com/office/drawing/2014/main" id="{27269067-8DAB-FCFA-1C40-617A8F9B5092}"/>
              </a:ext>
            </a:extLst>
          </p:cNvPr>
          <p:cNvSpPr/>
          <p:nvPr/>
        </p:nvSpPr>
        <p:spPr>
          <a:xfrm>
            <a:off x="3742500" y="4947200"/>
            <a:ext cx="1062000" cy="106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2;p18">
            <a:extLst>
              <a:ext uri="{FF2B5EF4-FFF2-40B4-BE49-F238E27FC236}">
                <a16:creationId xmlns:a16="http://schemas.microsoft.com/office/drawing/2014/main" id="{419C7816-5080-B187-89D9-B25F07457BC0}"/>
              </a:ext>
            </a:extLst>
          </p:cNvPr>
          <p:cNvSpPr/>
          <p:nvPr/>
        </p:nvSpPr>
        <p:spPr>
          <a:xfrm>
            <a:off x="8863900" y="4975850"/>
            <a:ext cx="1062000" cy="106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3;p18">
            <a:extLst>
              <a:ext uri="{FF2B5EF4-FFF2-40B4-BE49-F238E27FC236}">
                <a16:creationId xmlns:a16="http://schemas.microsoft.com/office/drawing/2014/main" id="{E04112F5-1F95-7B2E-6E38-9B02571B8446}"/>
              </a:ext>
            </a:extLst>
          </p:cNvPr>
          <p:cNvSpPr/>
          <p:nvPr/>
        </p:nvSpPr>
        <p:spPr>
          <a:xfrm>
            <a:off x="8806149" y="2376424"/>
            <a:ext cx="2017021" cy="10995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4;p18">
            <a:extLst>
              <a:ext uri="{FF2B5EF4-FFF2-40B4-BE49-F238E27FC236}">
                <a16:creationId xmlns:a16="http://schemas.microsoft.com/office/drawing/2014/main" id="{1A67DB76-5D4A-D28C-597F-345EFEE2F891}"/>
              </a:ext>
            </a:extLst>
          </p:cNvPr>
          <p:cNvSpPr/>
          <p:nvPr/>
        </p:nvSpPr>
        <p:spPr>
          <a:xfrm>
            <a:off x="9925900" y="4090925"/>
            <a:ext cx="365100" cy="194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5;p18">
            <a:extLst>
              <a:ext uri="{FF2B5EF4-FFF2-40B4-BE49-F238E27FC236}">
                <a16:creationId xmlns:a16="http://schemas.microsoft.com/office/drawing/2014/main" id="{88D62FA9-F5EA-90A3-B006-ADF5083C11D9}"/>
              </a:ext>
            </a:extLst>
          </p:cNvPr>
          <p:cNvSpPr txBox="1"/>
          <p:nvPr/>
        </p:nvSpPr>
        <p:spPr>
          <a:xfrm>
            <a:off x="1901000" y="5359028"/>
            <a:ext cx="18474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banks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insurances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society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06;p18">
            <a:extLst>
              <a:ext uri="{FF2B5EF4-FFF2-40B4-BE49-F238E27FC236}">
                <a16:creationId xmlns:a16="http://schemas.microsoft.com/office/drawing/2014/main" id="{4F6F4713-F3E3-3D67-3ADA-12882FA7CDFE}"/>
              </a:ext>
            </a:extLst>
          </p:cNvPr>
          <p:cNvSpPr txBox="1"/>
          <p:nvPr/>
        </p:nvSpPr>
        <p:spPr>
          <a:xfrm>
            <a:off x="3569663" y="1843544"/>
            <a:ext cx="127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consumer</a:t>
            </a:r>
            <a:endParaRPr dirty="0"/>
          </a:p>
        </p:txBody>
      </p:sp>
      <p:sp>
        <p:nvSpPr>
          <p:cNvPr id="12" name="Google Shape;107;p18">
            <a:extLst>
              <a:ext uri="{FF2B5EF4-FFF2-40B4-BE49-F238E27FC236}">
                <a16:creationId xmlns:a16="http://schemas.microsoft.com/office/drawing/2014/main" id="{1729134D-24E9-8F92-2FC4-92E2CD5E4415}"/>
              </a:ext>
            </a:extLst>
          </p:cNvPr>
          <p:cNvSpPr txBox="1"/>
          <p:nvPr/>
        </p:nvSpPr>
        <p:spPr>
          <a:xfrm>
            <a:off x="9394900" y="1777990"/>
            <a:ext cx="1062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state</a:t>
            </a:r>
            <a:endParaRPr dirty="0"/>
          </a:p>
        </p:txBody>
      </p:sp>
      <p:sp>
        <p:nvSpPr>
          <p:cNvPr id="13" name="Google Shape;108;p18">
            <a:extLst>
              <a:ext uri="{FF2B5EF4-FFF2-40B4-BE49-F238E27FC236}">
                <a16:creationId xmlns:a16="http://schemas.microsoft.com/office/drawing/2014/main" id="{F4A6FE7D-170D-D906-FB5A-5B336CF28D06}"/>
              </a:ext>
            </a:extLst>
          </p:cNvPr>
          <p:cNvSpPr txBox="1"/>
          <p:nvPr/>
        </p:nvSpPr>
        <p:spPr>
          <a:xfrm>
            <a:off x="10456900" y="5447787"/>
            <a:ext cx="1416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</a:t>
            </a:r>
            <a:r>
              <a:rPr lang="de" dirty="0"/>
              <a:t>conomy / companies</a:t>
            </a:r>
            <a:endParaRPr dirty="0"/>
          </a:p>
        </p:txBody>
      </p:sp>
      <p:sp>
        <p:nvSpPr>
          <p:cNvPr id="18" name="Google Shape;113;p18">
            <a:extLst>
              <a:ext uri="{FF2B5EF4-FFF2-40B4-BE49-F238E27FC236}">
                <a16:creationId xmlns:a16="http://schemas.microsoft.com/office/drawing/2014/main" id="{C888B0A4-33F5-714C-7D08-24C83200D5DA}"/>
              </a:ext>
            </a:extLst>
          </p:cNvPr>
          <p:cNvSpPr/>
          <p:nvPr/>
        </p:nvSpPr>
        <p:spPr>
          <a:xfrm rot="1264344">
            <a:off x="5202547" y="3616313"/>
            <a:ext cx="3539700" cy="34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4;p18">
            <a:extLst>
              <a:ext uri="{FF2B5EF4-FFF2-40B4-BE49-F238E27FC236}">
                <a16:creationId xmlns:a16="http://schemas.microsoft.com/office/drawing/2014/main" id="{3F7F128F-F7E2-13C8-6CCA-91F1966F740A}"/>
              </a:ext>
            </a:extLst>
          </p:cNvPr>
          <p:cNvSpPr/>
          <p:nvPr/>
        </p:nvSpPr>
        <p:spPr>
          <a:xfrm rot="1241285" flipH="1">
            <a:off x="4854289" y="4434061"/>
            <a:ext cx="3539700" cy="34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21;p18">
            <a:extLst>
              <a:ext uri="{FF2B5EF4-FFF2-40B4-BE49-F238E27FC236}">
                <a16:creationId xmlns:a16="http://schemas.microsoft.com/office/drawing/2014/main" id="{492F0B1E-B162-2613-48CC-A34EEEAD9B63}"/>
              </a:ext>
            </a:extLst>
          </p:cNvPr>
          <p:cNvSpPr txBox="1"/>
          <p:nvPr/>
        </p:nvSpPr>
        <p:spPr>
          <a:xfrm rot="1259913">
            <a:off x="5283235" y="3086438"/>
            <a:ext cx="3539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investment</a:t>
            </a:r>
            <a:endParaRPr dirty="0"/>
          </a:p>
        </p:txBody>
      </p:sp>
      <p:sp>
        <p:nvSpPr>
          <p:cNvPr id="26" name="Google Shape;122;p18">
            <a:extLst>
              <a:ext uri="{FF2B5EF4-FFF2-40B4-BE49-F238E27FC236}">
                <a16:creationId xmlns:a16="http://schemas.microsoft.com/office/drawing/2014/main" id="{A13F3E21-7F8F-D823-8FA3-FC36CA8D3A09}"/>
              </a:ext>
            </a:extLst>
          </p:cNvPr>
          <p:cNvSpPr txBox="1"/>
          <p:nvPr/>
        </p:nvSpPr>
        <p:spPr>
          <a:xfrm rot="1283738">
            <a:off x="4835294" y="3922969"/>
            <a:ext cx="3539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return</a:t>
            </a:r>
            <a:r>
              <a:rPr lang="de-DE" dirty="0"/>
              <a:t> / </a:t>
            </a:r>
            <a:r>
              <a:rPr lang="de-DE" dirty="0" err="1"/>
              <a:t>yield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995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2222A3-B506-5AF6-1024-F9D4F079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7B489BE-F883-2D74-415A-2BE8297F2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80291"/>
              </p:ext>
            </p:extLst>
          </p:nvPr>
        </p:nvGraphicFramePr>
        <p:xfrm>
          <a:off x="4038600" y="1227083"/>
          <a:ext cx="7188200" cy="44004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29408">
                  <a:extLst>
                    <a:ext uri="{9D8B030D-6E8A-4147-A177-3AD203B41FA5}">
                      <a16:colId xmlns:a16="http://schemas.microsoft.com/office/drawing/2014/main" val="4119576817"/>
                    </a:ext>
                  </a:extLst>
                </a:gridCol>
                <a:gridCol w="3958792">
                  <a:extLst>
                    <a:ext uri="{9D8B030D-6E8A-4147-A177-3AD203B41FA5}">
                      <a16:colId xmlns:a16="http://schemas.microsoft.com/office/drawing/2014/main" val="596464965"/>
                    </a:ext>
                  </a:extLst>
                </a:gridCol>
              </a:tblGrid>
              <a:tr h="398395"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poor / middle class</a:t>
                      </a:r>
                    </a:p>
                  </a:txBody>
                  <a:tcPr marL="90544" marR="90544" marT="45272" marB="452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/>
                        <a:t>rich people / elite class</a:t>
                      </a:r>
                    </a:p>
                  </a:txBody>
                  <a:tcPr marL="90544" marR="90544" marT="45272" marB="45272"/>
                </a:tc>
                <a:extLst>
                  <a:ext uri="{0D108BD9-81ED-4DB2-BD59-A6C34878D82A}">
                    <a16:rowId xmlns:a16="http://schemas.microsoft.com/office/drawing/2014/main" val="3731395807"/>
                  </a:ext>
                </a:extLst>
              </a:tr>
              <a:tr h="398395">
                <a:tc>
                  <a:txBody>
                    <a:bodyPr/>
                    <a:lstStyle/>
                    <a:p>
                      <a:r>
                        <a:rPr lang="de-DE" sz="1800"/>
                        <a:t>bank savings plans</a:t>
                      </a:r>
                    </a:p>
                  </a:txBody>
                  <a:tcPr marL="90544" marR="90544" marT="45272" marB="45272"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investment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funds</a:t>
                      </a:r>
                      <a:r>
                        <a:rPr lang="de-DE" sz="1800" dirty="0"/>
                        <a:t> / </a:t>
                      </a:r>
                      <a:r>
                        <a:rPr lang="de-DE" sz="1800" dirty="0" err="1"/>
                        <a:t>insurances</a:t>
                      </a:r>
                      <a:endParaRPr lang="de-DE" sz="1800" dirty="0"/>
                    </a:p>
                  </a:txBody>
                  <a:tcPr marL="90544" marR="90544" marT="45272" marB="45272"/>
                </a:tc>
                <a:extLst>
                  <a:ext uri="{0D108BD9-81ED-4DB2-BD59-A6C34878D82A}">
                    <a16:rowId xmlns:a16="http://schemas.microsoft.com/office/drawing/2014/main" val="1366557896"/>
                  </a:ext>
                </a:extLst>
              </a:tr>
              <a:tr h="670027">
                <a:tc>
                  <a:txBody>
                    <a:bodyPr/>
                    <a:lstStyle/>
                    <a:p>
                      <a:r>
                        <a:rPr lang="de-DE" sz="1800" dirty="0"/>
                        <a:t>classic </a:t>
                      </a:r>
                      <a:r>
                        <a:rPr lang="de-DE" sz="1800" dirty="0" err="1"/>
                        <a:t>life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insurance</a:t>
                      </a:r>
                      <a:endParaRPr lang="de-DE" sz="1800" dirty="0"/>
                    </a:p>
                  </a:txBody>
                  <a:tcPr marL="90544" marR="90544" marT="45272" marB="45272"/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commodity investments (silver, gold, oil, rare earths, wood, water)</a:t>
                      </a:r>
                    </a:p>
                  </a:txBody>
                  <a:tcPr marL="90544" marR="90544" marT="45272" marB="45272"/>
                </a:tc>
                <a:extLst>
                  <a:ext uri="{0D108BD9-81ED-4DB2-BD59-A6C34878D82A}">
                    <a16:rowId xmlns:a16="http://schemas.microsoft.com/office/drawing/2014/main" val="977439423"/>
                  </a:ext>
                </a:extLst>
              </a:tr>
              <a:tr h="398395">
                <a:tc>
                  <a:txBody>
                    <a:bodyPr/>
                    <a:lstStyle/>
                    <a:p>
                      <a:r>
                        <a:rPr lang="de-DE" sz="1800"/>
                        <a:t>bad credits (consumer loans)</a:t>
                      </a:r>
                    </a:p>
                  </a:txBody>
                  <a:tcPr marL="90544" marR="90544" marT="45272" marB="45272"/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good credits (real estate loans)</a:t>
                      </a:r>
                    </a:p>
                  </a:txBody>
                  <a:tcPr marL="90544" marR="90544" marT="45272" marB="45272"/>
                </a:tc>
                <a:extLst>
                  <a:ext uri="{0D108BD9-81ED-4DB2-BD59-A6C34878D82A}">
                    <a16:rowId xmlns:a16="http://schemas.microsoft.com/office/drawing/2014/main" val="2273281343"/>
                  </a:ext>
                </a:extLst>
              </a:tr>
              <a:tr h="941660">
                <a:tc>
                  <a:txBody>
                    <a:bodyPr/>
                    <a:lstStyle/>
                    <a:p>
                      <a:r>
                        <a:rPr lang="de-DE" sz="1800"/>
                        <a:t>no money for good advice</a:t>
                      </a:r>
                    </a:p>
                  </a:txBody>
                  <a:tcPr marL="90544" marR="90544" marT="45272" marB="45272"/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connections and volume to institutional asset classes and private equity</a:t>
                      </a:r>
                    </a:p>
                  </a:txBody>
                  <a:tcPr marL="90544" marR="90544" marT="45272" marB="45272"/>
                </a:tc>
                <a:extLst>
                  <a:ext uri="{0D108BD9-81ED-4DB2-BD59-A6C34878D82A}">
                    <a16:rowId xmlns:a16="http://schemas.microsoft.com/office/drawing/2014/main" val="1997746817"/>
                  </a:ext>
                </a:extLst>
              </a:tr>
              <a:tr h="398395">
                <a:tc>
                  <a:txBody>
                    <a:bodyPr/>
                    <a:lstStyle/>
                    <a:p>
                      <a:pPr algn="l"/>
                      <a:r>
                        <a:rPr lang="de-DE" sz="1800" b="1"/>
                        <a:t>mindset</a:t>
                      </a:r>
                    </a:p>
                  </a:txBody>
                  <a:tcPr marL="90544" marR="90544" marT="45272" marB="45272"/>
                </a:tc>
                <a:tc>
                  <a:txBody>
                    <a:bodyPr/>
                    <a:lstStyle/>
                    <a:p>
                      <a:pPr algn="ctr"/>
                      <a:endParaRPr lang="de-DE" sz="1800"/>
                    </a:p>
                  </a:txBody>
                  <a:tcPr marL="90544" marR="90544" marT="45272" marB="45272"/>
                </a:tc>
                <a:extLst>
                  <a:ext uri="{0D108BD9-81ED-4DB2-BD59-A6C34878D82A}">
                    <a16:rowId xmlns:a16="http://schemas.microsoft.com/office/drawing/2014/main" val="1853866633"/>
                  </a:ext>
                </a:extLst>
              </a:tr>
              <a:tr h="398395">
                <a:tc>
                  <a:txBody>
                    <a:bodyPr/>
                    <a:lstStyle/>
                    <a:p>
                      <a:r>
                        <a:rPr lang="de-DE" sz="1800"/>
                        <a:t>get rich</a:t>
                      </a:r>
                    </a:p>
                  </a:txBody>
                  <a:tcPr marL="90544" marR="90544" marT="45272" marB="45272"/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stay rich</a:t>
                      </a:r>
                    </a:p>
                  </a:txBody>
                  <a:tcPr marL="90544" marR="90544" marT="45272" marB="45272"/>
                </a:tc>
                <a:extLst>
                  <a:ext uri="{0D108BD9-81ED-4DB2-BD59-A6C34878D82A}">
                    <a16:rowId xmlns:a16="http://schemas.microsoft.com/office/drawing/2014/main" val="75346907"/>
                  </a:ext>
                </a:extLst>
              </a:tr>
              <a:tr h="398395">
                <a:tc>
                  <a:txBody>
                    <a:bodyPr/>
                    <a:lstStyle/>
                    <a:p>
                      <a:pPr algn="l"/>
                      <a:r>
                        <a:rPr lang="de-DE" sz="1800" b="1"/>
                        <a:t>investment style</a:t>
                      </a:r>
                    </a:p>
                  </a:txBody>
                  <a:tcPr marL="90544" marR="90544" marT="45272" marB="45272"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90544" marR="90544" marT="45272" marB="45272"/>
                </a:tc>
                <a:extLst>
                  <a:ext uri="{0D108BD9-81ED-4DB2-BD59-A6C34878D82A}">
                    <a16:rowId xmlns:a16="http://schemas.microsoft.com/office/drawing/2014/main" val="416994025"/>
                  </a:ext>
                </a:extLst>
              </a:tr>
              <a:tr h="398395">
                <a:tc>
                  <a:txBody>
                    <a:bodyPr/>
                    <a:lstStyle/>
                    <a:p>
                      <a:r>
                        <a:rPr lang="de-DE" sz="1800"/>
                        <a:t>too agressive</a:t>
                      </a:r>
                    </a:p>
                  </a:txBody>
                  <a:tcPr marL="90544" marR="90544" marT="45272" marB="45272"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too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conservative</a:t>
                      </a:r>
                      <a:endParaRPr lang="de-DE" sz="1800" dirty="0"/>
                    </a:p>
                  </a:txBody>
                  <a:tcPr marL="90544" marR="90544" marT="45272" marB="45272"/>
                </a:tc>
                <a:extLst>
                  <a:ext uri="{0D108BD9-81ED-4DB2-BD59-A6C34878D82A}">
                    <a16:rowId xmlns:a16="http://schemas.microsoft.com/office/drawing/2014/main" val="57248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73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63CE7B-88AE-318D-8430-D8D13FE4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Money does not make you happy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441DF402-FEFF-A6AA-8C94-DEC177328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12952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08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596E4-B73D-10E2-85FC-435B625E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asset</a:t>
            </a:r>
            <a:r>
              <a:rPr lang="de-DE" dirty="0"/>
              <a:t> </a:t>
            </a:r>
            <a:r>
              <a:rPr lang="de-DE" dirty="0" err="1"/>
              <a:t>triangle</a:t>
            </a:r>
            <a:endParaRPr lang="de-DE" dirty="0"/>
          </a:p>
        </p:txBody>
      </p:sp>
      <p:sp>
        <p:nvSpPr>
          <p:cNvPr id="4" name="Google Shape;217;p29">
            <a:extLst>
              <a:ext uri="{FF2B5EF4-FFF2-40B4-BE49-F238E27FC236}">
                <a16:creationId xmlns:a16="http://schemas.microsoft.com/office/drawing/2014/main" id="{2DA4DC3F-6764-F6A0-A559-BFED142DC871}"/>
              </a:ext>
            </a:extLst>
          </p:cNvPr>
          <p:cNvSpPr/>
          <p:nvPr/>
        </p:nvSpPr>
        <p:spPr>
          <a:xfrm>
            <a:off x="5482050" y="1569155"/>
            <a:ext cx="1227900" cy="10620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446B7DD-0434-8A88-E65A-D851DE89F417}"/>
              </a:ext>
            </a:extLst>
          </p:cNvPr>
          <p:cNvSpPr txBox="1"/>
          <p:nvPr/>
        </p:nvSpPr>
        <p:spPr>
          <a:xfrm>
            <a:off x="4582160" y="263115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security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E8B6612-671C-5D24-4B17-6B0C1E4D7A24}"/>
              </a:ext>
            </a:extLst>
          </p:cNvPr>
          <p:cNvSpPr txBox="1"/>
          <p:nvPr/>
        </p:nvSpPr>
        <p:spPr>
          <a:xfrm>
            <a:off x="5381669" y="1171286"/>
            <a:ext cx="14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return</a:t>
            </a:r>
            <a:r>
              <a:rPr lang="de-DE" dirty="0"/>
              <a:t> / </a:t>
            </a:r>
            <a:r>
              <a:rPr lang="de-DE" dirty="0" err="1"/>
              <a:t>yield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0206E6F-C469-0AA7-7183-EF0B377C1FD0}"/>
              </a:ext>
            </a:extLst>
          </p:cNvPr>
          <p:cNvSpPr txBox="1"/>
          <p:nvPr/>
        </p:nvSpPr>
        <p:spPr>
          <a:xfrm>
            <a:off x="6810330" y="2561963"/>
            <a:ext cx="124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availability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71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E09F3-91E8-9BC5-CC75-572E23907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B35E0-F054-18AF-7377-F2A5F957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asset</a:t>
            </a:r>
            <a:r>
              <a:rPr lang="de-DE" dirty="0"/>
              <a:t> </a:t>
            </a:r>
            <a:r>
              <a:rPr lang="de-DE" dirty="0" err="1"/>
              <a:t>triangle</a:t>
            </a:r>
            <a:endParaRPr lang="de-DE" dirty="0"/>
          </a:p>
        </p:txBody>
      </p:sp>
      <p:sp>
        <p:nvSpPr>
          <p:cNvPr id="4" name="Google Shape;217;p29">
            <a:extLst>
              <a:ext uri="{FF2B5EF4-FFF2-40B4-BE49-F238E27FC236}">
                <a16:creationId xmlns:a16="http://schemas.microsoft.com/office/drawing/2014/main" id="{F59BF721-B763-2EB4-F9E7-4A5CC83217B2}"/>
              </a:ext>
            </a:extLst>
          </p:cNvPr>
          <p:cNvSpPr/>
          <p:nvPr/>
        </p:nvSpPr>
        <p:spPr>
          <a:xfrm>
            <a:off x="5482050" y="1569155"/>
            <a:ext cx="1227900" cy="10620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8;p29">
            <a:extLst>
              <a:ext uri="{FF2B5EF4-FFF2-40B4-BE49-F238E27FC236}">
                <a16:creationId xmlns:a16="http://schemas.microsoft.com/office/drawing/2014/main" id="{BB220579-C4EF-45CE-0867-1ACC34676478}"/>
              </a:ext>
            </a:extLst>
          </p:cNvPr>
          <p:cNvSpPr/>
          <p:nvPr/>
        </p:nvSpPr>
        <p:spPr>
          <a:xfrm>
            <a:off x="2636850" y="4164230"/>
            <a:ext cx="1227900" cy="400200"/>
          </a:xfrm>
          <a:prstGeom prst="triangle">
            <a:avLst>
              <a:gd name="adj" fmla="val 4884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19;p29">
            <a:extLst>
              <a:ext uri="{FF2B5EF4-FFF2-40B4-BE49-F238E27FC236}">
                <a16:creationId xmlns:a16="http://schemas.microsoft.com/office/drawing/2014/main" id="{2601C9AF-A85B-FC4B-C77E-D3133F9D3DDC}"/>
              </a:ext>
            </a:extLst>
          </p:cNvPr>
          <p:cNvSpPr/>
          <p:nvPr/>
        </p:nvSpPr>
        <p:spPr>
          <a:xfrm>
            <a:off x="6499675" y="3502430"/>
            <a:ext cx="652500" cy="1062000"/>
          </a:xfrm>
          <a:prstGeom prst="triangle">
            <a:avLst>
              <a:gd name="adj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23;p29">
            <a:extLst>
              <a:ext uri="{FF2B5EF4-FFF2-40B4-BE49-F238E27FC236}">
                <a16:creationId xmlns:a16="http://schemas.microsoft.com/office/drawing/2014/main" id="{61602D7D-2CAE-7B37-B7AD-7D78F657479B}"/>
              </a:ext>
            </a:extLst>
          </p:cNvPr>
          <p:cNvSpPr/>
          <p:nvPr/>
        </p:nvSpPr>
        <p:spPr>
          <a:xfrm>
            <a:off x="2985300" y="2985005"/>
            <a:ext cx="531000" cy="10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24;p29">
            <a:extLst>
              <a:ext uri="{FF2B5EF4-FFF2-40B4-BE49-F238E27FC236}">
                <a16:creationId xmlns:a16="http://schemas.microsoft.com/office/drawing/2014/main" id="{A78A7E34-F6A5-6B8C-1542-F0F5D4ABAC8C}"/>
              </a:ext>
            </a:extLst>
          </p:cNvPr>
          <p:cNvSpPr/>
          <p:nvPr/>
        </p:nvSpPr>
        <p:spPr>
          <a:xfrm>
            <a:off x="7384575" y="4033430"/>
            <a:ext cx="1062000" cy="53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F4249A-1FCB-2FB0-1C9C-E21E508E6CE8}"/>
              </a:ext>
            </a:extLst>
          </p:cNvPr>
          <p:cNvSpPr txBox="1"/>
          <p:nvPr/>
        </p:nvSpPr>
        <p:spPr>
          <a:xfrm>
            <a:off x="4582160" y="263115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security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5884AC4-A0D8-6CCA-9216-E25F30E23F6B}"/>
              </a:ext>
            </a:extLst>
          </p:cNvPr>
          <p:cNvSpPr txBox="1"/>
          <p:nvPr/>
        </p:nvSpPr>
        <p:spPr>
          <a:xfrm>
            <a:off x="5381669" y="1171286"/>
            <a:ext cx="14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return</a:t>
            </a:r>
            <a:r>
              <a:rPr lang="de-DE" dirty="0"/>
              <a:t> / </a:t>
            </a:r>
            <a:r>
              <a:rPr lang="de-DE" dirty="0" err="1"/>
              <a:t>yield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AA474A-D79E-2376-62AF-3625503B6B59}"/>
              </a:ext>
            </a:extLst>
          </p:cNvPr>
          <p:cNvSpPr txBox="1"/>
          <p:nvPr/>
        </p:nvSpPr>
        <p:spPr>
          <a:xfrm>
            <a:off x="6810330" y="2561963"/>
            <a:ext cx="124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availability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60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7B9E2-93B9-4EDE-D44B-A9EA98802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0EB26-F4E6-A2B1-EC14-11161ED2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asset</a:t>
            </a:r>
            <a:r>
              <a:rPr lang="de-DE" dirty="0"/>
              <a:t> </a:t>
            </a:r>
            <a:r>
              <a:rPr lang="de-DE" dirty="0" err="1"/>
              <a:t>triangle</a:t>
            </a:r>
            <a:endParaRPr lang="de-DE" dirty="0"/>
          </a:p>
        </p:txBody>
      </p:sp>
      <p:sp>
        <p:nvSpPr>
          <p:cNvPr id="4" name="Google Shape;217;p29">
            <a:extLst>
              <a:ext uri="{FF2B5EF4-FFF2-40B4-BE49-F238E27FC236}">
                <a16:creationId xmlns:a16="http://schemas.microsoft.com/office/drawing/2014/main" id="{0BC64805-BB1C-B978-A32F-DB56A5C45272}"/>
              </a:ext>
            </a:extLst>
          </p:cNvPr>
          <p:cNvSpPr/>
          <p:nvPr/>
        </p:nvSpPr>
        <p:spPr>
          <a:xfrm>
            <a:off x="5482050" y="1569155"/>
            <a:ext cx="1227900" cy="10620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8;p29">
            <a:extLst>
              <a:ext uri="{FF2B5EF4-FFF2-40B4-BE49-F238E27FC236}">
                <a16:creationId xmlns:a16="http://schemas.microsoft.com/office/drawing/2014/main" id="{C0769448-BA28-2F40-F9FB-2FBCA809CFBC}"/>
              </a:ext>
            </a:extLst>
          </p:cNvPr>
          <p:cNvSpPr/>
          <p:nvPr/>
        </p:nvSpPr>
        <p:spPr>
          <a:xfrm>
            <a:off x="2636850" y="4164230"/>
            <a:ext cx="1227900" cy="400200"/>
          </a:xfrm>
          <a:prstGeom prst="triangle">
            <a:avLst>
              <a:gd name="adj" fmla="val 4884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19;p29">
            <a:extLst>
              <a:ext uri="{FF2B5EF4-FFF2-40B4-BE49-F238E27FC236}">
                <a16:creationId xmlns:a16="http://schemas.microsoft.com/office/drawing/2014/main" id="{4AAD2A4C-0163-B2B0-19F8-7E410B9D81DB}"/>
              </a:ext>
            </a:extLst>
          </p:cNvPr>
          <p:cNvSpPr/>
          <p:nvPr/>
        </p:nvSpPr>
        <p:spPr>
          <a:xfrm>
            <a:off x="6499675" y="3502430"/>
            <a:ext cx="652500" cy="1062000"/>
          </a:xfrm>
          <a:prstGeom prst="triangle">
            <a:avLst>
              <a:gd name="adj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23;p29">
            <a:extLst>
              <a:ext uri="{FF2B5EF4-FFF2-40B4-BE49-F238E27FC236}">
                <a16:creationId xmlns:a16="http://schemas.microsoft.com/office/drawing/2014/main" id="{AF839E45-F7F3-A3D5-B2CB-12BB896D9FB3}"/>
              </a:ext>
            </a:extLst>
          </p:cNvPr>
          <p:cNvSpPr/>
          <p:nvPr/>
        </p:nvSpPr>
        <p:spPr>
          <a:xfrm>
            <a:off x="2985300" y="2985005"/>
            <a:ext cx="531000" cy="10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24;p29">
            <a:extLst>
              <a:ext uri="{FF2B5EF4-FFF2-40B4-BE49-F238E27FC236}">
                <a16:creationId xmlns:a16="http://schemas.microsoft.com/office/drawing/2014/main" id="{D38538DA-8BBB-5CF5-CF96-D27FDDD0FF80}"/>
              </a:ext>
            </a:extLst>
          </p:cNvPr>
          <p:cNvSpPr/>
          <p:nvPr/>
        </p:nvSpPr>
        <p:spPr>
          <a:xfrm>
            <a:off x="7384575" y="4033430"/>
            <a:ext cx="1062000" cy="53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D680619-0138-DD7B-524F-5BC4EACD8764}"/>
              </a:ext>
            </a:extLst>
          </p:cNvPr>
          <p:cNvSpPr txBox="1"/>
          <p:nvPr/>
        </p:nvSpPr>
        <p:spPr>
          <a:xfrm>
            <a:off x="4582160" y="263115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security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21FF7C-6755-F8DB-6953-9B8BDC5E3E56}"/>
              </a:ext>
            </a:extLst>
          </p:cNvPr>
          <p:cNvSpPr txBox="1"/>
          <p:nvPr/>
        </p:nvSpPr>
        <p:spPr>
          <a:xfrm>
            <a:off x="5381669" y="1171286"/>
            <a:ext cx="14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return</a:t>
            </a:r>
            <a:r>
              <a:rPr lang="de-DE" dirty="0"/>
              <a:t> / </a:t>
            </a:r>
            <a:r>
              <a:rPr lang="de-DE" dirty="0" err="1"/>
              <a:t>yield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4D53A26-2E58-C2A6-1D6F-CB85808FEE37}"/>
              </a:ext>
            </a:extLst>
          </p:cNvPr>
          <p:cNvSpPr txBox="1"/>
          <p:nvPr/>
        </p:nvSpPr>
        <p:spPr>
          <a:xfrm>
            <a:off x="6810330" y="2561963"/>
            <a:ext cx="124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availability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DDD62B7-BD28-D495-07E7-308F4BCC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64" y="4459202"/>
            <a:ext cx="1079086" cy="4999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3F82B5F-68AF-705D-B3AA-106ACBB97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750" y="4459202"/>
            <a:ext cx="134733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82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Breitbild</PresentationFormat>
  <Paragraphs>179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Office</vt:lpstr>
      <vt:lpstr>Smart investing and financial habits for tomorrow´s CEOs</vt:lpstr>
      <vt:lpstr>Oliver Stede </vt:lpstr>
      <vt:lpstr>economic cycle</vt:lpstr>
      <vt:lpstr>investment</vt:lpstr>
      <vt:lpstr>Problem</vt:lpstr>
      <vt:lpstr>Money does not make you happy</vt:lpstr>
      <vt:lpstr>asset triangle</vt:lpstr>
      <vt:lpstr>asset triangle</vt:lpstr>
      <vt:lpstr>asset triangle</vt:lpstr>
      <vt:lpstr>asset triangle</vt:lpstr>
      <vt:lpstr>risk spreading</vt:lpstr>
      <vt:lpstr>Ships</vt:lpstr>
      <vt:lpstr>Ships – asset classes</vt:lpstr>
      <vt:lpstr>Ships – asset classes</vt:lpstr>
      <vt:lpstr>assets</vt:lpstr>
      <vt:lpstr>Ships – asset classes</vt:lpstr>
      <vt:lpstr>your risk - human labour</vt:lpstr>
      <vt:lpstr>your risk - human labour</vt:lpstr>
      <vt:lpstr>your risk - human labour</vt:lpstr>
      <vt:lpstr>your risk - human labour</vt:lpstr>
      <vt:lpstr>your risk - human labour</vt:lpstr>
      <vt:lpstr>your risk - human labour</vt:lpstr>
      <vt:lpstr>Problems - Solutions</vt:lpstr>
      <vt:lpstr>Costs</vt:lpstr>
      <vt:lpstr>Questions</vt:lpstr>
      <vt:lpstr>thank you for your invitation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Oliver Stede</dc:creator>
  <cp:lastModifiedBy>Oliver Stede</cp:lastModifiedBy>
  <cp:revision>12</cp:revision>
  <dcterms:created xsi:type="dcterms:W3CDTF">2025-08-10T15:14:21Z</dcterms:created>
  <dcterms:modified xsi:type="dcterms:W3CDTF">2025-08-19T19:30:19Z</dcterms:modified>
</cp:coreProperties>
</file>